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98" r:id="rId2"/>
    <p:sldId id="335" r:id="rId3"/>
    <p:sldId id="336" r:id="rId4"/>
    <p:sldId id="333" r:id="rId5"/>
    <p:sldId id="296" r:id="rId6"/>
    <p:sldId id="342" r:id="rId7"/>
    <p:sldId id="300" r:id="rId8"/>
    <p:sldId id="261" r:id="rId9"/>
    <p:sldId id="299" r:id="rId10"/>
    <p:sldId id="320" r:id="rId11"/>
    <p:sldId id="337" r:id="rId12"/>
    <p:sldId id="348" r:id="rId13"/>
    <p:sldId id="303" r:id="rId14"/>
    <p:sldId id="349" r:id="rId15"/>
    <p:sldId id="286" r:id="rId16"/>
    <p:sldId id="324" r:id="rId17"/>
    <p:sldId id="334" r:id="rId18"/>
    <p:sldId id="352" r:id="rId19"/>
    <p:sldId id="343" r:id="rId20"/>
    <p:sldId id="332" r:id="rId21"/>
    <p:sldId id="346" r:id="rId22"/>
    <p:sldId id="287" r:id="rId23"/>
    <p:sldId id="345" r:id="rId24"/>
    <p:sldId id="282" r:id="rId25"/>
    <p:sldId id="351" r:id="rId26"/>
    <p:sldId id="350" r:id="rId27"/>
    <p:sldId id="338" r:id="rId28"/>
    <p:sldId id="339" r:id="rId29"/>
    <p:sldId id="340" r:id="rId30"/>
    <p:sldId id="330" r:id="rId31"/>
    <p:sldId id="344" r:id="rId32"/>
    <p:sldId id="321" r:id="rId33"/>
    <p:sldId id="304" r:id="rId34"/>
    <p:sldId id="305" r:id="rId35"/>
    <p:sldId id="306" r:id="rId36"/>
    <p:sldId id="307" r:id="rId37"/>
    <p:sldId id="308" r:id="rId38"/>
    <p:sldId id="309" r:id="rId39"/>
    <p:sldId id="310" r:id="rId40"/>
    <p:sldId id="311" r:id="rId41"/>
    <p:sldId id="312" r:id="rId42"/>
    <p:sldId id="313" r:id="rId43"/>
    <p:sldId id="314" r:id="rId44"/>
    <p:sldId id="259" r:id="rId45"/>
    <p:sldId id="315" r:id="rId46"/>
    <p:sldId id="317" r:id="rId47"/>
    <p:sldId id="295" r:id="rId48"/>
    <p:sldId id="31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65BD95-2ED4-264D-8A04-68C17255AFF9}">
          <p14:sldIdLst>
            <p14:sldId id="298"/>
            <p14:sldId id="335"/>
            <p14:sldId id="336"/>
            <p14:sldId id="333"/>
            <p14:sldId id="296"/>
            <p14:sldId id="342"/>
            <p14:sldId id="300"/>
            <p14:sldId id="261"/>
            <p14:sldId id="299"/>
            <p14:sldId id="320"/>
            <p14:sldId id="337"/>
            <p14:sldId id="348"/>
            <p14:sldId id="303"/>
            <p14:sldId id="349"/>
            <p14:sldId id="286"/>
            <p14:sldId id="324"/>
            <p14:sldId id="334"/>
            <p14:sldId id="352"/>
            <p14:sldId id="343"/>
            <p14:sldId id="332"/>
            <p14:sldId id="346"/>
            <p14:sldId id="287"/>
            <p14:sldId id="345"/>
            <p14:sldId id="282"/>
            <p14:sldId id="351"/>
            <p14:sldId id="350"/>
            <p14:sldId id="338"/>
            <p14:sldId id="339"/>
            <p14:sldId id="340"/>
            <p14:sldId id="330"/>
            <p14:sldId id="344"/>
          </p14:sldIdLst>
        </p14:section>
        <p14:section name="Backup" id="{ECB485BC-EA02-FF4C-8575-6BD728B91CCD}">
          <p14:sldIdLst>
            <p14:sldId id="321"/>
            <p14:sldId id="304"/>
            <p14:sldId id="305"/>
            <p14:sldId id="306"/>
            <p14:sldId id="307"/>
            <p14:sldId id="308"/>
            <p14:sldId id="309"/>
            <p14:sldId id="310"/>
          </p14:sldIdLst>
        </p14:section>
        <p14:section name="Tactic Backup" id="{9EDB4FE9-57A1-FF45-9398-DBB5AA38D084}">
          <p14:sldIdLst>
            <p14:sldId id="311"/>
            <p14:sldId id="312"/>
            <p14:sldId id="313"/>
            <p14:sldId id="314"/>
            <p14:sldId id="259"/>
            <p14:sldId id="315"/>
          </p14:sldIdLst>
        </p14:section>
        <p14:section name="D&amp;C Backup" id="{5596AA1B-5197-1D4E-A453-38E2F56BD17A}">
          <p14:sldIdLst>
            <p14:sldId id="317"/>
            <p14:sldId id="295"/>
            <p14:sldId id="3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200"/>
    <a:srgbClr val="DD4E23"/>
    <a:srgbClr val="A7D522"/>
    <a:srgbClr val="407EB9"/>
    <a:srgbClr val="FABC6D"/>
    <a:srgbClr val="F88E12"/>
    <a:srgbClr val="FF9313"/>
    <a:srgbClr val="8DB51B"/>
    <a:srgbClr val="DB2101"/>
    <a:srgbClr val="80B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73077"/>
  </p:normalViewPr>
  <p:slideViewPr>
    <p:cSldViewPr snapToGrid="0" snapToObjects="1">
      <p:cViewPr>
        <p:scale>
          <a:sx n="76" d="100"/>
          <a:sy n="76" d="100"/>
        </p:scale>
        <p:origin x="1224" y="144"/>
      </p:cViewPr>
      <p:guideLst/>
    </p:cSldViewPr>
  </p:slideViewPr>
  <p:notesTextViewPr>
    <p:cViewPr>
      <p:scale>
        <a:sx n="95" d="100"/>
        <a:sy n="95" d="100"/>
      </p:scale>
      <p:origin x="0" y="0"/>
    </p:cViewPr>
  </p:notesTextViewPr>
  <p:sorterViewPr>
    <p:cViewPr>
      <p:scale>
        <a:sx n="119" d="100"/>
        <a:sy n="119" d="100"/>
      </p:scale>
      <p:origin x="0" y="0"/>
    </p:cViewPr>
  </p:sorterViewPr>
  <p:notesViewPr>
    <p:cSldViewPr snapToGrid="0" snapToObjects="1">
      <p:cViewPr varScale="1">
        <p:scale>
          <a:sx n="74" d="100"/>
          <a:sy n="74" d="100"/>
        </p:scale>
        <p:origin x="232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A7BE9-D7DF-4747-A2DD-7B6FD1B4F9C6}" type="datetimeFigureOut">
              <a:rPr lang="en-US" smtClean="0"/>
              <a:t>3/13/17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EC8ED-B5F5-DD4F-9AFF-CBCCBA9B2FAE}" type="slidenum">
              <a:rPr lang="en-US" smtClean="0"/>
              <a:t>‹#›</a:t>
            </a:fld>
            <a:endParaRPr lang="en-US"/>
          </a:p>
        </p:txBody>
      </p:sp>
    </p:spTree>
    <p:extLst>
      <p:ext uri="{BB962C8B-B14F-4D97-AF65-F5344CB8AC3E}">
        <p14:creationId xmlns:p14="http://schemas.microsoft.com/office/powerpoint/2010/main" val="5737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co-authors.</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1</a:t>
            </a:fld>
            <a:endParaRPr lang="en-US"/>
          </a:p>
        </p:txBody>
      </p:sp>
    </p:spTree>
    <p:extLst>
      <p:ext uri="{BB962C8B-B14F-4D97-AF65-F5344CB8AC3E}">
        <p14:creationId xmlns:p14="http://schemas.microsoft.com/office/powerpoint/2010/main" val="214204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present the approach used by Genesis to synthesize forwarding tables &lt;N&gt;</a:t>
            </a:r>
          </a:p>
          <a:p>
            <a:r>
              <a:rPr lang="en-US" baseline="0" dirty="0" smtClean="0"/>
              <a:t>We use two functions </a:t>
            </a:r>
            <a:r>
              <a:rPr lang="en-US" baseline="0" dirty="0" err="1" smtClean="0"/>
              <a:t>Fwd</a:t>
            </a:r>
            <a:r>
              <a:rPr lang="en-US" baseline="0" dirty="0" smtClean="0"/>
              <a:t> and Reach as a abstract representation of the forwarding behavior of the network. &lt;N&gt;</a:t>
            </a:r>
          </a:p>
          <a:p>
            <a:r>
              <a:rPr lang="en-US" baseline="0" dirty="0" smtClean="0"/>
              <a:t>Genesis generates constraints on these functions based on the input set of policies, and the SMT solver provides a </a:t>
            </a:r>
          </a:p>
          <a:p>
            <a:r>
              <a:rPr lang="en-US" baseline="0" dirty="0" smtClean="0"/>
              <a:t>Concrete solution to </a:t>
            </a:r>
            <a:r>
              <a:rPr lang="en-US" baseline="0" dirty="0" err="1" smtClean="0"/>
              <a:t>Fwd</a:t>
            </a:r>
            <a:r>
              <a:rPr lang="en-US" baseline="0" dirty="0" smtClean="0"/>
              <a:t> and Reach satisfying the constraints. &lt;N&gt; </a:t>
            </a:r>
          </a:p>
          <a:p>
            <a:r>
              <a:rPr lang="en-US" baseline="0" dirty="0" smtClean="0"/>
              <a:t>From this solution, we can extract the paths, and correspondingly the forwarding tables. </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10</a:t>
            </a:fld>
            <a:endParaRPr lang="en-US"/>
          </a:p>
        </p:txBody>
      </p:sp>
    </p:spTree>
    <p:extLst>
      <p:ext uri="{BB962C8B-B14F-4D97-AF65-F5344CB8AC3E}">
        <p14:creationId xmlns:p14="http://schemas.microsoft.com/office/powerpoint/2010/main" val="72438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understand</a:t>
            </a:r>
            <a:r>
              <a:rPr lang="en-US" baseline="0" dirty="0" smtClean="0"/>
              <a:t> the semantics of </a:t>
            </a:r>
            <a:r>
              <a:rPr lang="en-US" baseline="0" dirty="0" err="1" smtClean="0"/>
              <a:t>Fwd</a:t>
            </a:r>
            <a:r>
              <a:rPr lang="en-US" baseline="0" dirty="0" smtClean="0"/>
              <a:t> and Reach with the help of an example path indicated by the blue arrows. &lt;N&gt;</a:t>
            </a:r>
          </a:p>
          <a:p>
            <a:r>
              <a:rPr lang="en-US" baseline="0" dirty="0" smtClean="0"/>
              <a:t>The </a:t>
            </a:r>
            <a:r>
              <a:rPr lang="en-US" baseline="0" dirty="0" err="1" smtClean="0"/>
              <a:t>Fwd</a:t>
            </a:r>
            <a:r>
              <a:rPr lang="en-US" baseline="0" dirty="0" smtClean="0"/>
              <a:t> function specifies the </a:t>
            </a:r>
            <a:r>
              <a:rPr lang="en-US" baseline="0" dirty="0" err="1" smtClean="0"/>
              <a:t>neighbour</a:t>
            </a:r>
            <a:r>
              <a:rPr lang="en-US" baseline="0" dirty="0" smtClean="0"/>
              <a:t> a switch forwards to, for example, </a:t>
            </a:r>
            <a:r>
              <a:rPr lang="en-US" baseline="0" dirty="0" err="1" smtClean="0"/>
              <a:t>Fwd</a:t>
            </a:r>
            <a:r>
              <a:rPr lang="en-US" baseline="0" dirty="0" smtClean="0"/>
              <a:t> of S1 for this traffic is S2, the next switch in the path.</a:t>
            </a:r>
          </a:p>
          <a:p>
            <a:r>
              <a:rPr lang="en-US" baseline="0" dirty="0" smtClean="0"/>
              <a:t>Note that ID is a unique identifier for this traffic.  &lt;N&gt;</a:t>
            </a:r>
          </a:p>
          <a:p>
            <a:r>
              <a:rPr lang="en-US" baseline="0" dirty="0" smtClean="0"/>
              <a:t>The Reach function specifies the position of a switch in the path. In this case, S1 is reached at 0, S2 at 1 and so on. </a:t>
            </a:r>
          </a:p>
          <a:p>
            <a:r>
              <a:rPr lang="en-US" baseline="0" dirty="0" smtClean="0"/>
              <a:t>Thus, these functions represent the paths for different tenant traffic, &lt;N&gt;and we can extract the paths satisfying the policies</a:t>
            </a:r>
          </a:p>
          <a:p>
            <a:r>
              <a:rPr lang="en-US" baseline="0" dirty="0" smtClean="0"/>
              <a:t>From the values of </a:t>
            </a:r>
            <a:r>
              <a:rPr lang="en-US" baseline="0" dirty="0" err="1" smtClean="0"/>
              <a:t>Fwd</a:t>
            </a:r>
            <a:r>
              <a:rPr lang="en-US" baseline="0" dirty="0" smtClean="0"/>
              <a:t> and Reach</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11</a:t>
            </a:fld>
            <a:endParaRPr lang="en-US"/>
          </a:p>
        </p:txBody>
      </p:sp>
    </p:spTree>
    <p:extLst>
      <p:ext uri="{BB962C8B-B14F-4D97-AF65-F5344CB8AC3E}">
        <p14:creationId xmlns:p14="http://schemas.microsoft.com/office/powerpoint/2010/main" val="199163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look at how constraints on </a:t>
            </a:r>
            <a:r>
              <a:rPr lang="en-US" baseline="0" dirty="0" err="1" smtClean="0"/>
              <a:t>Fwd</a:t>
            </a:r>
            <a:r>
              <a:rPr lang="en-US" baseline="0" dirty="0" smtClean="0"/>
              <a:t> and Reach look like. </a:t>
            </a:r>
          </a:p>
          <a:p>
            <a:r>
              <a:rPr lang="en-US" baseline="0" dirty="0" smtClean="0"/>
              <a:t>Given a reachability policy between </a:t>
            </a:r>
            <a:r>
              <a:rPr lang="en-US" baseline="0" dirty="0" err="1" smtClean="0"/>
              <a:t>src</a:t>
            </a:r>
            <a:r>
              <a:rPr lang="en-US" baseline="0" dirty="0" smtClean="0"/>
              <a:t> and </a:t>
            </a:r>
            <a:r>
              <a:rPr lang="en-US" baseline="0" dirty="0" err="1" smtClean="0"/>
              <a:t>dst</a:t>
            </a:r>
            <a:r>
              <a:rPr lang="en-US" baseline="0" dirty="0" smtClean="0"/>
              <a:t>, we need to add constraints to get a valid path from source to destination. &lt;N&gt;</a:t>
            </a:r>
          </a:p>
          <a:p>
            <a:r>
              <a:rPr lang="en-US" baseline="0" dirty="0" smtClean="0"/>
              <a:t>Intuitively, </a:t>
            </a:r>
            <a:r>
              <a:rPr lang="en-US" baseline="0" dirty="0" err="1" smtClean="0"/>
              <a:t>conisder</a:t>
            </a:r>
            <a:r>
              <a:rPr lang="en-US" baseline="0" dirty="0" smtClean="0"/>
              <a:t> the switch S4, If S4 is reachable in k steps in the path, &lt;N&gt;</a:t>
            </a:r>
          </a:p>
          <a:p>
            <a:r>
              <a:rPr lang="en-US" baseline="0" dirty="0" smtClean="0"/>
              <a:t> then either S2 or S3  is reachable at k-1 steps &lt;N&gt; </a:t>
            </a:r>
          </a:p>
          <a:p>
            <a:r>
              <a:rPr lang="en-US" baseline="0" dirty="0" smtClean="0"/>
              <a:t>And if S3 is reachable in k-1, then </a:t>
            </a:r>
            <a:r>
              <a:rPr lang="en-US" baseline="0" dirty="0" err="1" smtClean="0"/>
              <a:t>Fwd</a:t>
            </a:r>
            <a:r>
              <a:rPr lang="en-US" baseline="0" dirty="0" smtClean="0"/>
              <a:t> of S3 would be S4, similarly for S2. </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12</a:t>
            </a:fld>
            <a:endParaRPr lang="en-US"/>
          </a:p>
        </p:txBody>
      </p:sp>
    </p:spTree>
    <p:extLst>
      <p:ext uri="{BB962C8B-B14F-4D97-AF65-F5344CB8AC3E}">
        <p14:creationId xmlns:p14="http://schemas.microsoft.com/office/powerpoint/2010/main" val="26333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look at constraints for other kinds of policies.&lt;N&gt;</a:t>
            </a:r>
          </a:p>
          <a:p>
            <a:r>
              <a:rPr lang="en-US" baseline="0" dirty="0" smtClean="0"/>
              <a:t>If the blue tenant specifies S4 as the waypoint, we add the constraint ”There must exists a k</a:t>
            </a:r>
          </a:p>
          <a:p>
            <a:r>
              <a:rPr lang="en-US" baseline="0" dirty="0" smtClean="0"/>
              <a:t>Such that S4 is reached in k steps in the tenant path. &lt;N&gt;</a:t>
            </a:r>
          </a:p>
          <a:p>
            <a:r>
              <a:rPr lang="en-US" baseline="0" dirty="0" smtClean="0"/>
              <a:t>To express isolation between the blue and red tenant paths, we ensure at a switch, that the </a:t>
            </a:r>
          </a:p>
          <a:p>
            <a:r>
              <a:rPr lang="en-US" baseline="0" dirty="0" smtClean="0"/>
              <a:t>Next switch is not the same. This is expressed as </a:t>
            </a:r>
            <a:r>
              <a:rPr lang="en-US" baseline="0" dirty="0" err="1" smtClean="0"/>
              <a:t>Fwd</a:t>
            </a:r>
            <a:r>
              <a:rPr lang="en-US" baseline="0" dirty="0" smtClean="0"/>
              <a:t>(S3 for blue and red traffic must not be the same.&lt;N&gt;</a:t>
            </a:r>
          </a:p>
          <a:p>
            <a:r>
              <a:rPr lang="en-US" baseline="0" dirty="0" smtClean="0"/>
              <a:t>More complicated policies like Traffic engineering can be specified using SMT with linear optimization objectives. </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13</a:t>
            </a:fld>
            <a:endParaRPr lang="en-US"/>
          </a:p>
        </p:txBody>
      </p:sp>
    </p:spTree>
    <p:extLst>
      <p:ext uri="{BB962C8B-B14F-4D97-AF65-F5344CB8AC3E}">
        <p14:creationId xmlns:p14="http://schemas.microsoft.com/office/powerpoint/2010/main" val="51988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simply generating constraints and using SMT solvers enough to tackle the problem? Not quite. </a:t>
            </a:r>
          </a:p>
        </p:txBody>
      </p:sp>
      <p:sp>
        <p:nvSpPr>
          <p:cNvPr id="4" name="Slide Number Placeholder 3"/>
          <p:cNvSpPr>
            <a:spLocks noGrp="1"/>
          </p:cNvSpPr>
          <p:nvPr>
            <p:ph type="sldNum" sz="quarter" idx="10"/>
          </p:nvPr>
        </p:nvSpPr>
        <p:spPr/>
        <p:txBody>
          <a:bodyPr/>
          <a:lstStyle/>
          <a:p>
            <a:fld id="{6C6EC8ED-B5F5-DD4F-9AFF-CBCCBA9B2FAE}" type="slidenum">
              <a:rPr lang="en-US" smtClean="0"/>
              <a:t>14</a:t>
            </a:fld>
            <a:endParaRPr lang="en-US"/>
          </a:p>
        </p:txBody>
      </p:sp>
    </p:spTree>
    <p:extLst>
      <p:ext uri="{BB962C8B-B14F-4D97-AF65-F5344CB8AC3E}">
        <p14:creationId xmlns:p14="http://schemas.microsoft.com/office/powerpoint/2010/main" val="71148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the</a:t>
            </a:r>
            <a:r>
              <a:rPr lang="en-US" baseline="0" dirty="0" smtClean="0"/>
              <a:t> baseline synthesis performance to understand why. By baseline, I mean</a:t>
            </a:r>
          </a:p>
          <a:p>
            <a:r>
              <a:rPr lang="en-US" baseline="0" dirty="0" smtClean="0"/>
              <a:t>Generating constraints for policies and feeding it to the SMT Solver&lt;N&gt;</a:t>
            </a:r>
          </a:p>
          <a:p>
            <a:r>
              <a:rPr lang="en-US" baseline="0" dirty="0" smtClean="0"/>
              <a:t>We implement Genesis in python and use the Z3 SMT solver &lt;N&gt;</a:t>
            </a:r>
          </a:p>
          <a:p>
            <a:r>
              <a:rPr lang="en-US" baseline="0" dirty="0" smtClean="0"/>
              <a:t>We consider multi—tenant isolation workloads, where each tenant has a single path, </a:t>
            </a:r>
          </a:p>
          <a:p>
            <a:r>
              <a:rPr lang="en-US" baseline="0" dirty="0" smtClean="0"/>
              <a:t>And tenants are mutually isolated, that is, not two tenant paths shared any links. &lt;N&gt;</a:t>
            </a:r>
          </a:p>
          <a:p>
            <a:r>
              <a:rPr lang="en-US" baseline="0" dirty="0" smtClean="0"/>
              <a:t>We use medium-sized fat-tree topologies commonly used in datacenters.  </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15</a:t>
            </a:fld>
            <a:endParaRPr lang="en-US"/>
          </a:p>
        </p:txBody>
      </p:sp>
    </p:spTree>
    <p:extLst>
      <p:ext uri="{BB962C8B-B14F-4D97-AF65-F5344CB8AC3E}">
        <p14:creationId xmlns:p14="http://schemas.microsoft.com/office/powerpoint/2010/main" val="74591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plot shows the synthesis</a:t>
            </a:r>
            <a:r>
              <a:rPr lang="en-US" baseline="0" dirty="0" smtClean="0"/>
              <a:t> time with increasing number of tenants. &lt;N&gt;</a:t>
            </a:r>
          </a:p>
          <a:p>
            <a:r>
              <a:rPr lang="en-US" baseline="0" dirty="0" smtClean="0"/>
              <a:t>We can observe that the synthesis time for over 60 tenants can take more than 5000 seconds, which can be prohibitive&lt;N&gt;</a:t>
            </a:r>
          </a:p>
          <a:p>
            <a:r>
              <a:rPr lang="en-US" baseline="0" dirty="0" smtClean="0"/>
              <a:t>Also, observe that the time is in </a:t>
            </a:r>
            <a:r>
              <a:rPr lang="en-US" baseline="0" dirty="0" err="1" smtClean="0"/>
              <a:t>logscale</a:t>
            </a:r>
            <a:r>
              <a:rPr lang="en-US" baseline="0" dirty="0" smtClean="0"/>
              <a:t>, and synthesis has exponential complexity &lt;N&gt;</a:t>
            </a:r>
          </a:p>
          <a:p>
            <a:r>
              <a:rPr lang="en-US" baseline="0" dirty="0" smtClean="0"/>
              <a:t>Thus, we need to further optimize synthesis performance to scale to large networks and workloads. </a:t>
            </a:r>
          </a:p>
          <a:p>
            <a:endParaRPr lang="en-US" baseline="0" dirty="0" smtClean="0"/>
          </a:p>
          <a:p>
            <a:r>
              <a:rPr lang="en-US" baseline="0" dirty="0" err="1" smtClean="0"/>
              <a:t>Clairfy</a:t>
            </a:r>
            <a:r>
              <a:rPr lang="en-US" baseline="0" dirty="0" smtClean="0"/>
              <a:t> axes more</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16</a:t>
            </a:fld>
            <a:endParaRPr lang="en-US"/>
          </a:p>
        </p:txBody>
      </p:sp>
    </p:spTree>
    <p:extLst>
      <p:ext uri="{BB962C8B-B14F-4D97-AF65-F5344CB8AC3E}">
        <p14:creationId xmlns:p14="http://schemas.microsoft.com/office/powerpoint/2010/main" val="180437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simply using SMT and encoding constraints does not scale, so we use domain-specific knowledge for scaling up synthesis using two techniques called tactics and divide-and-conquer.</a:t>
            </a:r>
          </a:p>
          <a:p>
            <a:r>
              <a:rPr lang="en-US" baseline="0" dirty="0" smtClean="0"/>
              <a:t>Operators with no idea about how SMT works can also use these features, which helps because operators don</a:t>
            </a:r>
            <a:r>
              <a:rPr lang="fr-FR" baseline="0" dirty="0" smtClean="0"/>
              <a:t>’</a:t>
            </a:r>
            <a:r>
              <a:rPr lang="en-US" baseline="0" dirty="0" smtClean="0"/>
              <a:t>t really have a clue about SMT :P   </a:t>
            </a:r>
          </a:p>
          <a:p>
            <a:r>
              <a:rPr lang="en-US" baseline="0" dirty="0" smtClean="0"/>
              <a:t>Let us take a look at tactics first. </a:t>
            </a:r>
          </a:p>
        </p:txBody>
      </p:sp>
      <p:sp>
        <p:nvSpPr>
          <p:cNvPr id="4" name="Slide Number Placeholder 3"/>
          <p:cNvSpPr>
            <a:spLocks noGrp="1"/>
          </p:cNvSpPr>
          <p:nvPr>
            <p:ph type="sldNum" sz="quarter" idx="10"/>
          </p:nvPr>
        </p:nvSpPr>
        <p:spPr/>
        <p:txBody>
          <a:bodyPr/>
          <a:lstStyle/>
          <a:p>
            <a:fld id="{6C6EC8ED-B5F5-DD4F-9AFF-CBCCBA9B2FAE}" type="slidenum">
              <a:rPr lang="en-US" smtClean="0"/>
              <a:t>17</a:t>
            </a:fld>
            <a:endParaRPr lang="en-US"/>
          </a:p>
        </p:txBody>
      </p:sp>
    </p:spTree>
    <p:extLst>
      <p:ext uri="{BB962C8B-B14F-4D97-AF65-F5344CB8AC3E}">
        <p14:creationId xmlns:p14="http://schemas.microsoft.com/office/powerpoint/2010/main" val="187910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Consider a common datacenter topology with three levels of hierarchy. &lt;N&gt; Hosts are connected to the edge level, and even for a 20-node topology, the number of edge to edge paths is very high, Thus the solver has to explore a large space of paths to find a solution &lt;N&gt;</a:t>
            </a:r>
          </a:p>
          <a:p>
            <a:r>
              <a:rPr lang="en-US" baseline="0" dirty="0" smtClean="0"/>
              <a:t>The operator would ideally want to leverage the network structure to eliminate undesirable paths. &lt;N&gt;</a:t>
            </a:r>
          </a:p>
          <a:p>
            <a:r>
              <a:rPr lang="en-US" baseline="0" dirty="0" smtClean="0"/>
              <a:t>Example, consider the path shown in the figure which traverses through another edge switch. In most cases,</a:t>
            </a:r>
          </a:p>
          <a:p>
            <a:r>
              <a:rPr lang="en-US" baseline="0" dirty="0" smtClean="0"/>
              <a:t> these paths are not required, and Genesis must be able to prune as many undesirable paths as possible. &lt;N&gt;</a:t>
            </a:r>
          </a:p>
          <a:p>
            <a:r>
              <a:rPr lang="en-US" baseline="0" dirty="0" smtClean="0"/>
              <a:t>We use regular expressions to specify tactics, and instead of using individual switches, </a:t>
            </a:r>
          </a:p>
          <a:p>
            <a:r>
              <a:rPr lang="en-US" baseline="0" dirty="0" smtClean="0"/>
              <a:t>we use hierarchies for the alphabet set to abstract the topology, For example: the set in this case is core, aggregate and edge. This generalizes the tactic and simplifies the work of the operator. </a:t>
            </a:r>
          </a:p>
        </p:txBody>
      </p:sp>
      <p:sp>
        <p:nvSpPr>
          <p:cNvPr id="4" name="Slide Number Placeholder 3"/>
          <p:cNvSpPr>
            <a:spLocks noGrp="1"/>
          </p:cNvSpPr>
          <p:nvPr>
            <p:ph type="sldNum" sz="quarter" idx="10"/>
          </p:nvPr>
        </p:nvSpPr>
        <p:spPr/>
        <p:txBody>
          <a:bodyPr/>
          <a:lstStyle/>
          <a:p>
            <a:fld id="{6C6EC8ED-B5F5-DD4F-9AFF-CBCCBA9B2FAE}" type="slidenum">
              <a:rPr lang="en-US" smtClean="0"/>
              <a:t>18</a:t>
            </a:fld>
            <a:endParaRPr lang="en-US"/>
          </a:p>
        </p:txBody>
      </p:sp>
    </p:spTree>
    <p:extLst>
      <p:ext uri="{BB962C8B-B14F-4D97-AF65-F5344CB8AC3E}">
        <p14:creationId xmlns:p14="http://schemas.microsoft.com/office/powerpoint/2010/main" val="214499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look at two examples of tactics for the fat-tree topology.  &lt;N&gt;</a:t>
            </a:r>
          </a:p>
          <a:p>
            <a:r>
              <a:rPr lang="en-US" baseline="0" dirty="0" smtClean="0"/>
              <a:t>A natural tactic valley-free tactic specifies that the path must go from edge to core and back to edge once, this is the best path &lt;N&gt;</a:t>
            </a:r>
          </a:p>
          <a:p>
            <a:r>
              <a:rPr lang="en-US" baseline="0" dirty="0" smtClean="0"/>
              <a:t>This is a very restrictive tactic, and we may not find a solution if this tactic was enforced. &lt;N&gt;</a:t>
            </a:r>
          </a:p>
          <a:p>
            <a:r>
              <a:rPr lang="en-US" baseline="0" dirty="0" smtClean="0"/>
              <a:t>Another tactic is the No Edge tactic which says an edge-edge path does not have an intermediate edge switch. &lt;N&gt;</a:t>
            </a:r>
          </a:p>
          <a:p>
            <a:r>
              <a:rPr lang="en-US" baseline="0" dirty="0" smtClean="0"/>
              <a:t>This tactic is less restrictive than the valley-free tactic but permits longer paths</a:t>
            </a:r>
          </a:p>
        </p:txBody>
      </p:sp>
      <p:sp>
        <p:nvSpPr>
          <p:cNvPr id="4" name="Slide Number Placeholder 3"/>
          <p:cNvSpPr>
            <a:spLocks noGrp="1"/>
          </p:cNvSpPr>
          <p:nvPr>
            <p:ph type="sldNum" sz="quarter" idx="10"/>
          </p:nvPr>
        </p:nvSpPr>
        <p:spPr/>
        <p:txBody>
          <a:bodyPr/>
          <a:lstStyle/>
          <a:p>
            <a:fld id="{6C6EC8ED-B5F5-DD4F-9AFF-CBCCBA9B2FAE}" type="slidenum">
              <a:rPr lang="en-US" smtClean="0"/>
              <a:t>19</a:t>
            </a:fld>
            <a:endParaRPr lang="en-US"/>
          </a:p>
        </p:txBody>
      </p:sp>
    </p:spTree>
    <p:extLst>
      <p:ext uri="{BB962C8B-B14F-4D97-AF65-F5344CB8AC3E}">
        <p14:creationId xmlns:p14="http://schemas.microsoft.com/office/powerpoint/2010/main" val="169462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advent of cloud computing, enterprises are moving their onsite infrastructure, including their network infrastructure to public clouds to offload various responsibilities to cloud providers. Our work focuses on the migration of the network infrastructure to the cloud. &lt;N&gt; </a:t>
            </a:r>
          </a:p>
          <a:p>
            <a:r>
              <a:rPr lang="en-US" baseline="0" dirty="0" smtClean="0"/>
              <a:t>Enterprise networks enforce various network policies &lt;N&gt;, and the cloud operator must ensure these policies are also satisfied in the cloud network. &lt;N&gt;</a:t>
            </a:r>
          </a:p>
          <a:p>
            <a:r>
              <a:rPr lang="en-US" baseline="0" dirty="0" smtClean="0"/>
              <a:t>An important feature of these clouds is multi-tenancy, that is the cloud network is shared by different tenants &lt;N&gt; </a:t>
            </a:r>
          </a:p>
          <a:p>
            <a:r>
              <a:rPr lang="en-US" baseline="0" dirty="0" smtClean="0"/>
              <a:t>and thus, each of these tenants’ policies must be enforced in the cloud. </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2</a:t>
            </a:fld>
            <a:endParaRPr lang="en-US"/>
          </a:p>
        </p:txBody>
      </p:sp>
    </p:spTree>
    <p:extLst>
      <p:ext uri="{BB962C8B-B14F-4D97-AF65-F5344CB8AC3E}">
        <p14:creationId xmlns:p14="http://schemas.microsoft.com/office/powerpoint/2010/main" val="103687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a:t>
            </a:r>
            <a:r>
              <a:rPr lang="en-US" baseline="0" dirty="0" smtClean="0"/>
              <a:t> uses tactics to eliminate constraints and acts as a search strategy, this is different from other works which use regular expressions as a specification and require adding constraints. &lt;n&gt;</a:t>
            </a:r>
          </a:p>
          <a:p>
            <a:r>
              <a:rPr lang="en-US" baseline="0" dirty="0" smtClean="0"/>
              <a:t>Let us see how constraints are reduced. Constraints are added such that if switch S is reachable in k steps&lt;N&gt;</a:t>
            </a:r>
          </a:p>
          <a:p>
            <a:r>
              <a:rPr lang="en-US" baseline="0" dirty="0" smtClean="0"/>
              <a:t>One of its </a:t>
            </a:r>
            <a:r>
              <a:rPr lang="en-US" baseline="0" dirty="0" err="1" smtClean="0"/>
              <a:t>neighbours</a:t>
            </a:r>
            <a:r>
              <a:rPr lang="en-US" baseline="0" dirty="0" smtClean="0"/>
              <a:t> is reachable in k-1 steps &lt;N&gt;</a:t>
            </a:r>
          </a:p>
          <a:p>
            <a:r>
              <a:rPr lang="en-US" baseline="0" dirty="0" smtClean="0"/>
              <a:t>Consider the no edge tactic. Since there are no intermediate edge switches, &lt;N&gt;</a:t>
            </a:r>
          </a:p>
          <a:p>
            <a:r>
              <a:rPr lang="en-US" baseline="0" dirty="0" smtClean="0"/>
              <a:t>We can remove edge </a:t>
            </a:r>
            <a:r>
              <a:rPr lang="en-US" baseline="0" dirty="0" err="1" smtClean="0"/>
              <a:t>neighbours</a:t>
            </a:r>
            <a:r>
              <a:rPr lang="en-US" baseline="0" dirty="0" smtClean="0"/>
              <a:t> from the disjunction &lt;N&gt;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20</a:t>
            </a:fld>
            <a:endParaRPr lang="en-US"/>
          </a:p>
        </p:txBody>
      </p:sp>
    </p:spTree>
    <p:extLst>
      <p:ext uri="{BB962C8B-B14F-4D97-AF65-F5344CB8AC3E}">
        <p14:creationId xmlns:p14="http://schemas.microsoft.com/office/powerpoint/2010/main" val="15482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envision tactics as optimization, we support a restricted regular expression syntax, any expression using this syntax will prune constraints.&lt;N&gt;</a:t>
            </a:r>
          </a:p>
          <a:p>
            <a:r>
              <a:rPr lang="en-US" baseline="0" smtClean="0"/>
              <a:t>Tactics </a:t>
            </a:r>
            <a:r>
              <a:rPr lang="en-US" baseline="0" dirty="0" smtClean="0"/>
              <a:t>are heuristics but we prove its soundness i.e., solution paths will satisfy the regular expression, &lt;N&gt;</a:t>
            </a:r>
          </a:p>
          <a:p>
            <a:r>
              <a:rPr lang="en-US" baseline="0" dirty="0" smtClean="0"/>
              <a:t>The optimization is also complete i.e., if there exists a solution where the paths satisfy the tactics, Genesis will return one. &lt;N&gt;</a:t>
            </a:r>
          </a:p>
          <a:p>
            <a:r>
              <a:rPr lang="en-US" baseline="0" dirty="0" smtClean="0"/>
              <a:t>One of the key features of tactics is  that it is policy-agnostic and depends on the network structure, so can be used with new policies &lt;N&gt;</a:t>
            </a:r>
          </a:p>
          <a:p>
            <a:r>
              <a:rPr lang="en-US" baseline="0" dirty="0" smtClean="0"/>
              <a:t>The operator can develop a repository of tactics based on their topology structure once, which can be reused for different workloads.</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21</a:t>
            </a:fld>
            <a:endParaRPr lang="en-US"/>
          </a:p>
        </p:txBody>
      </p:sp>
    </p:spTree>
    <p:extLst>
      <p:ext uri="{BB962C8B-B14F-4D97-AF65-F5344CB8AC3E}">
        <p14:creationId xmlns:p14="http://schemas.microsoft.com/office/powerpoint/2010/main" val="112769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see how tactics help over the baseline case. The plot show synthesis time versus increasing number of tenants.</a:t>
            </a:r>
          </a:p>
          <a:p>
            <a:r>
              <a:rPr lang="en-US" baseline="0" dirty="0" smtClean="0"/>
              <a:t>We can see improvements over baseline synthesis by both the no-Edge tactic and the valley-free tactic. &lt;N&gt; </a:t>
            </a:r>
          </a:p>
          <a:p>
            <a:r>
              <a:rPr lang="en-US" baseline="0" dirty="0" smtClean="0"/>
              <a:t>The valley-free tactic actually can achieve a 400x speedup, and can help scale to large workloads. </a:t>
            </a:r>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22</a:t>
            </a:fld>
            <a:endParaRPr lang="en-US"/>
          </a:p>
        </p:txBody>
      </p:sp>
    </p:spTree>
    <p:extLst>
      <p:ext uri="{BB962C8B-B14F-4D97-AF65-F5344CB8AC3E}">
        <p14:creationId xmlns:p14="http://schemas.microsoft.com/office/powerpoint/2010/main" val="86689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a:t>
            </a:r>
            <a:r>
              <a:rPr lang="en-US" baseline="0" dirty="0" smtClean="0"/>
              <a:t> optimization is called divide-and-conquer synthesis and l</a:t>
            </a:r>
            <a:r>
              <a:rPr lang="en-US" dirty="0" smtClean="0"/>
              <a:t>et</a:t>
            </a:r>
            <a:r>
              <a:rPr lang="en-US" baseline="0" dirty="0" smtClean="0"/>
              <a:t> us now look at the intuition behind this. Let</a:t>
            </a:r>
          </a:p>
          <a:p>
            <a:r>
              <a:rPr lang="en-US" baseline="0" dirty="0" smtClean="0"/>
              <a:t>Us represent the input policies as a graph&lt;N&gt;</a:t>
            </a:r>
          </a:p>
          <a:p>
            <a:r>
              <a:rPr lang="en-US" baseline="0" dirty="0" smtClean="0"/>
              <a:t>Where each node represents a reachability policy &lt;N&gt; </a:t>
            </a:r>
          </a:p>
          <a:p>
            <a:r>
              <a:rPr lang="en-US" baseline="0" dirty="0" smtClean="0"/>
              <a:t>And an edge says these paths are isolated from one other. We do not consider any other kind of policy here.&lt;N&gt;</a:t>
            </a:r>
          </a:p>
          <a:p>
            <a:r>
              <a:rPr lang="en-US" baseline="0" dirty="0" smtClean="0"/>
              <a:t>Suppose we want to synthesize forwarding tables for  this input. We can observe the two graph components do not affect each other&lt;N&gt;</a:t>
            </a:r>
          </a:p>
          <a:p>
            <a:r>
              <a:rPr lang="en-US" baseline="0" dirty="0" smtClean="0"/>
              <a:t>We can split the policy graph into connected components and synthesize them independently</a:t>
            </a:r>
          </a:p>
        </p:txBody>
      </p:sp>
      <p:sp>
        <p:nvSpPr>
          <p:cNvPr id="4" name="Slide Number Placeholder 3"/>
          <p:cNvSpPr>
            <a:spLocks noGrp="1"/>
          </p:cNvSpPr>
          <p:nvPr>
            <p:ph type="sldNum" sz="quarter" idx="10"/>
          </p:nvPr>
        </p:nvSpPr>
        <p:spPr/>
        <p:txBody>
          <a:bodyPr/>
          <a:lstStyle/>
          <a:p>
            <a:fld id="{6C6EC8ED-B5F5-DD4F-9AFF-CBCCBA9B2FAE}" type="slidenum">
              <a:rPr lang="en-US" smtClean="0"/>
              <a:t>23</a:t>
            </a:fld>
            <a:endParaRPr lang="en-US"/>
          </a:p>
        </p:txBody>
      </p:sp>
    </p:spTree>
    <p:extLst>
      <p:ext uri="{BB962C8B-B14F-4D97-AF65-F5344CB8AC3E}">
        <p14:creationId xmlns:p14="http://schemas.microsoft.com/office/powerpoint/2010/main" val="4858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divide-and-conquer approach build on this intuition. &lt;N&gt;</a:t>
            </a:r>
          </a:p>
          <a:p>
            <a:r>
              <a:rPr lang="en-US" baseline="0" dirty="0" smtClean="0"/>
              <a:t>As the name suggests, we divide the input policy graph into partitions along the min-cut &lt;N&gt; </a:t>
            </a:r>
          </a:p>
          <a:p>
            <a:r>
              <a:rPr lang="en-US" baseline="0" dirty="0" smtClean="0"/>
              <a:t>First we synthesize only partition 1, &lt;N&gt; </a:t>
            </a:r>
          </a:p>
          <a:p>
            <a:r>
              <a:rPr lang="en-US" baseline="0" dirty="0" smtClean="0"/>
              <a:t>and using the solution for R3, we synthesize partition 2 to get a solution for the entire input. &lt;N&gt;</a:t>
            </a:r>
          </a:p>
          <a:p>
            <a:r>
              <a:rPr lang="en-US" baseline="0" dirty="0" smtClean="0"/>
              <a:t>This heuristic works because there exists multiple solutions, so the solver can “guess” a solution correctly without the complete input &lt;N&gt;</a:t>
            </a:r>
          </a:p>
          <a:p>
            <a:r>
              <a:rPr lang="en-US" baseline="0" dirty="0" smtClean="0"/>
              <a:t>For example, synthesis of partition 2 could fail, and we use </a:t>
            </a:r>
            <a:r>
              <a:rPr lang="en-US" baseline="0" dirty="0" err="1" smtClean="0"/>
              <a:t>unsatisfiable</a:t>
            </a:r>
            <a:r>
              <a:rPr lang="en-US" baseline="0" dirty="0" smtClean="0"/>
              <a:t> cores to iterate through solutions for Partition 1 &lt;N&gt;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Divide-and-conquer</a:t>
            </a:r>
            <a:r>
              <a:rPr lang="en-US" sz="1200" baseline="0" dirty="0" smtClean="0"/>
              <a:t> can achieve a </a:t>
            </a:r>
            <a:r>
              <a:rPr lang="en-US" sz="1200" dirty="0" smtClean="0"/>
              <a:t>2x speedup </a:t>
            </a:r>
            <a:r>
              <a:rPr lang="en-US" sz="1200" dirty="0" err="1" smtClean="0"/>
              <a:t>wrt</a:t>
            </a:r>
            <a:r>
              <a:rPr lang="en-US" sz="1200" dirty="0" smtClean="0"/>
              <a:t> baseline for 40% of workloads</a:t>
            </a:r>
            <a:r>
              <a:rPr lang="en-US" sz="1200" baseline="0" dirty="0" smtClean="0"/>
              <a:t> which have isolation policies.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24</a:t>
            </a:fld>
            <a:endParaRPr lang="en-US"/>
          </a:p>
        </p:txBody>
      </p:sp>
    </p:spTree>
    <p:extLst>
      <p:ext uri="{BB962C8B-B14F-4D97-AF65-F5344CB8AC3E}">
        <p14:creationId xmlns:p14="http://schemas.microsoft.com/office/powerpoint/2010/main" val="251959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Till</a:t>
            </a:r>
            <a:r>
              <a:rPr lang="en-US" baseline="0" dirty="0" smtClean="0"/>
              <a:t> now, we looked at synthesis of forwarding tables and different optimizations. </a:t>
            </a:r>
          </a:p>
          <a:p>
            <a:r>
              <a:rPr lang="en-US" baseline="0" dirty="0" smtClean="0"/>
              <a:t>Now, we will look at two extensions to Genesis for handling network failures.</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25</a:t>
            </a:fld>
            <a:endParaRPr lang="en-US"/>
          </a:p>
        </p:txBody>
      </p:sp>
    </p:spTree>
    <p:extLst>
      <p:ext uri="{BB962C8B-B14F-4D97-AF65-F5344CB8AC3E}">
        <p14:creationId xmlns:p14="http://schemas.microsoft.com/office/powerpoint/2010/main" val="323699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primary design goals of Genesis is extensibility. &lt;N&gt;</a:t>
            </a:r>
          </a:p>
          <a:p>
            <a:r>
              <a:rPr lang="en-US" baseline="0" dirty="0" smtClean="0"/>
              <a:t>Which we achieve by supporting a rich policy language and using SMT. </a:t>
            </a:r>
          </a:p>
          <a:p>
            <a:r>
              <a:rPr lang="en-US" baseline="0" dirty="0" smtClean="0"/>
              <a:t>This helps in two seamless extensions to handle network failures without major modifications &lt;N&gt;</a:t>
            </a:r>
          </a:p>
          <a:p>
            <a:r>
              <a:rPr lang="en-US" baseline="0" dirty="0" smtClean="0"/>
              <a:t>The first </a:t>
            </a:r>
            <a:r>
              <a:rPr lang="en-US" sz="1200" dirty="0" smtClean="0"/>
              <a:t>uses the rich policy language of Genesis for resilience, and &lt;N&gt;</a:t>
            </a:r>
          </a:p>
          <a:p>
            <a:r>
              <a:rPr lang="en-US" sz="1200" dirty="0" smtClean="0"/>
              <a:t>And</a:t>
            </a:r>
            <a:r>
              <a:rPr lang="en-US" sz="1200" baseline="0" dirty="0" smtClean="0"/>
              <a:t> the second extension uses </a:t>
            </a:r>
            <a:r>
              <a:rPr lang="en-US" sz="1200" baseline="0" dirty="0" err="1" smtClean="0"/>
              <a:t>MaxSMT</a:t>
            </a:r>
            <a:r>
              <a:rPr lang="en-US" sz="1200" baseline="0" dirty="0" smtClean="0"/>
              <a:t> for repairing the network. </a:t>
            </a:r>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26</a:t>
            </a:fld>
            <a:endParaRPr lang="en-US"/>
          </a:p>
        </p:txBody>
      </p:sp>
    </p:spTree>
    <p:extLst>
      <p:ext uri="{BB962C8B-B14F-4D97-AF65-F5344CB8AC3E}">
        <p14:creationId xmlns:p14="http://schemas.microsoft.com/office/powerpoint/2010/main" val="85480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property</a:t>
            </a:r>
            <a:r>
              <a:rPr lang="en-US" baseline="0" dirty="0" smtClean="0"/>
              <a:t> required in high-failure networks is resilience. Consider the </a:t>
            </a:r>
          </a:p>
          <a:p>
            <a:r>
              <a:rPr lang="en-US" baseline="0" dirty="0" smtClean="0"/>
              <a:t>Tenant path shown here. &lt;N&gt; </a:t>
            </a:r>
          </a:p>
          <a:p>
            <a:r>
              <a:rPr lang="en-US" baseline="0" dirty="0" smtClean="0"/>
              <a:t>A link failure breaks connectivity, thus a single path is not resilient to failures. &lt;N&gt;</a:t>
            </a:r>
          </a:p>
          <a:p>
            <a:r>
              <a:rPr lang="en-US" baseline="0" dirty="0" smtClean="0"/>
              <a:t>Thus, a tenant may require stronger guarantees, one such property is t-resilience, which says that under</a:t>
            </a:r>
          </a:p>
          <a:p>
            <a:r>
              <a:rPr lang="en-US" baseline="0" dirty="0" smtClean="0"/>
              <a:t>T link failures, there must exist a valid path for the tenant.</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27</a:t>
            </a:fld>
            <a:endParaRPr lang="en-US"/>
          </a:p>
        </p:txBody>
      </p:sp>
    </p:spTree>
    <p:extLst>
      <p:ext uri="{BB962C8B-B14F-4D97-AF65-F5344CB8AC3E}">
        <p14:creationId xmlns:p14="http://schemas.microsoft.com/office/powerpoint/2010/main" val="1381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Genesis, the tenant can specify the resilience required. In this case, we require 1-resilience. &lt;N&gt;</a:t>
            </a:r>
          </a:p>
          <a:p>
            <a:r>
              <a:rPr lang="en-US" baseline="0" dirty="0" smtClean="0"/>
              <a:t>For this, we require a backup path for the tenant. &lt;N&gt; </a:t>
            </a:r>
          </a:p>
          <a:p>
            <a:r>
              <a:rPr lang="en-US" baseline="0" dirty="0" smtClean="0"/>
              <a:t>However, the backup </a:t>
            </a:r>
            <a:r>
              <a:rPr lang="en-US" baseline="0" dirty="0" err="1" smtClean="0"/>
              <a:t>patj</a:t>
            </a:r>
            <a:r>
              <a:rPr lang="en-US" baseline="0" dirty="0" smtClean="0"/>
              <a:t> must be edge-disjoint to tolerate any single link failure. &lt;N&gt;</a:t>
            </a:r>
          </a:p>
          <a:p>
            <a:r>
              <a:rPr lang="en-US" baseline="0" dirty="0" smtClean="0"/>
              <a:t>This is where the rich policy language comes in use, we can specify an isolation policy to obtain edge-disjoint paths for the tenant. &lt;N&gt;</a:t>
            </a:r>
          </a:p>
          <a:p>
            <a:r>
              <a:rPr lang="en-US" baseline="0" dirty="0" smtClean="0"/>
              <a:t>Genesis can provide resilience by simply transforming input policies, and this transformation is sound. </a:t>
            </a:r>
            <a:endParaRPr lang="en-US"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28</a:t>
            </a:fld>
            <a:endParaRPr lang="en-US"/>
          </a:p>
        </p:txBody>
      </p:sp>
    </p:spTree>
    <p:extLst>
      <p:ext uri="{BB962C8B-B14F-4D97-AF65-F5344CB8AC3E}">
        <p14:creationId xmlns:p14="http://schemas.microsoft.com/office/powerpoint/2010/main" val="63614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installing</a:t>
            </a:r>
            <a:r>
              <a:rPr lang="en-US" baseline="0" dirty="0" smtClean="0"/>
              <a:t> backup paths in the network consumes more memory in the network and can only handle a bounded number of failures. Genesis has a repair mechanism to tackles network failures </a:t>
            </a:r>
            <a:r>
              <a:rPr lang="en-US" baseline="0" dirty="0" err="1" smtClean="0"/>
              <a:t>reactively.Consider</a:t>
            </a:r>
            <a:r>
              <a:rPr lang="en-US" baseline="0" dirty="0" smtClean="0"/>
              <a:t> a cloud network, the lines here indicate the paths used by the tenants. &lt;N&gt; </a:t>
            </a:r>
          </a:p>
          <a:p>
            <a:r>
              <a:rPr lang="en-US" baseline="0" dirty="0" smtClean="0"/>
              <a:t>A link failure can lead to policy violations and we need to repair the network.&lt;N&gt; By repair, I mean finding a new solution such such that all policies are satisfied. </a:t>
            </a:r>
          </a:p>
          <a:p>
            <a:r>
              <a:rPr lang="en-US" baseline="0" dirty="0" smtClean="0"/>
              <a:t>In fact, there exists multiple solutions. However, the new solution could be  completely different from the older one, and prior work has shown that switch updates can be expensive&lt;N&gt;</a:t>
            </a:r>
          </a:p>
          <a:p>
            <a:r>
              <a:rPr lang="en-US" baseline="0" dirty="0" smtClean="0"/>
              <a:t>Thus, the best repair is a solution which minimizes the overhead of changing the forwarding rules &lt;N&gt;</a:t>
            </a:r>
          </a:p>
          <a:p>
            <a:r>
              <a:rPr lang="en-US" baseline="0" dirty="0" smtClean="0"/>
              <a:t>Because Genesis uses SMT, we can use MaxSMT to find the minimal network repair.  </a:t>
            </a:r>
          </a:p>
        </p:txBody>
      </p:sp>
      <p:sp>
        <p:nvSpPr>
          <p:cNvPr id="4" name="Slide Number Placeholder 3"/>
          <p:cNvSpPr>
            <a:spLocks noGrp="1"/>
          </p:cNvSpPr>
          <p:nvPr>
            <p:ph type="sldNum" sz="quarter" idx="10"/>
          </p:nvPr>
        </p:nvSpPr>
        <p:spPr/>
        <p:txBody>
          <a:bodyPr/>
          <a:lstStyle/>
          <a:p>
            <a:fld id="{6C6EC8ED-B5F5-DD4F-9AFF-CBCCBA9B2FAE}" type="slidenum">
              <a:rPr lang="en-US" smtClean="0"/>
              <a:t>29</a:t>
            </a:fld>
            <a:endParaRPr lang="en-US"/>
          </a:p>
        </p:txBody>
      </p:sp>
    </p:spTree>
    <p:extLst>
      <p:ext uri="{BB962C8B-B14F-4D97-AF65-F5344CB8AC3E}">
        <p14:creationId xmlns:p14="http://schemas.microsoft.com/office/powerpoint/2010/main" val="37117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look at some common policies specified by the tenant.</a:t>
            </a:r>
            <a:r>
              <a:rPr lang="en-US" baseline="0" dirty="0" smtClean="0"/>
              <a:t> &lt;N&gt;</a:t>
            </a:r>
          </a:p>
          <a:p>
            <a:r>
              <a:rPr lang="en-US" baseline="0" dirty="0" smtClean="0"/>
              <a:t>The most basic is reachability, which says a host machine can talk to another host machine, therefore the network must provide a path from A to B &lt;N&gt;</a:t>
            </a:r>
          </a:p>
          <a:p>
            <a:r>
              <a:rPr lang="en-US" baseline="0" dirty="0" smtClean="0"/>
              <a:t>The tenant can specify waypoints, for example the path from C to B passes through a firewall for security considerations.</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3</a:t>
            </a:fld>
            <a:endParaRPr lang="en-US"/>
          </a:p>
        </p:txBody>
      </p:sp>
    </p:spTree>
    <p:extLst>
      <p:ext uri="{BB962C8B-B14F-4D97-AF65-F5344CB8AC3E}">
        <p14:creationId xmlns:p14="http://schemas.microsoft.com/office/powerpoint/2010/main" val="640460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how this repair</a:t>
            </a:r>
            <a:r>
              <a:rPr lang="en-US" baseline="0" dirty="0" smtClean="0"/>
              <a:t> performs with respect to simply synthesizing the network. </a:t>
            </a:r>
          </a:p>
          <a:p>
            <a:r>
              <a:rPr lang="en-US" baseline="0" dirty="0" smtClean="0"/>
              <a:t>We consider the multi-tenant isolation workload and a single switch failure, and find a minimal repair. </a:t>
            </a:r>
          </a:p>
          <a:p>
            <a:r>
              <a:rPr lang="en-US" baseline="0" dirty="0" smtClean="0"/>
              <a:t>There are two phases in the graph: &lt;N&gt; </a:t>
            </a:r>
          </a:p>
          <a:p>
            <a:r>
              <a:rPr lang="en-US" baseline="0" dirty="0" smtClean="0"/>
              <a:t>In the first phase, repair takes more time than synthesis because the network is under-utilized and repair has an optimization objective. &lt;N&gt;</a:t>
            </a:r>
          </a:p>
          <a:p>
            <a:r>
              <a:rPr lang="en-US" baseline="0" dirty="0" smtClean="0"/>
              <a:t>For larger workloads, the time to synthesize the repair is lower than complete synthesis, and also minimizes the overhead. </a:t>
            </a:r>
          </a:p>
        </p:txBody>
      </p:sp>
      <p:sp>
        <p:nvSpPr>
          <p:cNvPr id="4" name="Slide Number Placeholder 3"/>
          <p:cNvSpPr>
            <a:spLocks noGrp="1"/>
          </p:cNvSpPr>
          <p:nvPr>
            <p:ph type="sldNum" sz="quarter" idx="10"/>
          </p:nvPr>
        </p:nvSpPr>
        <p:spPr/>
        <p:txBody>
          <a:bodyPr/>
          <a:lstStyle/>
          <a:p>
            <a:fld id="{6C6EC8ED-B5F5-DD4F-9AFF-CBCCBA9B2FAE}" type="slidenum">
              <a:rPr lang="en-US" smtClean="0"/>
              <a:t>30</a:t>
            </a:fld>
            <a:endParaRPr lang="en-US"/>
          </a:p>
        </p:txBody>
      </p:sp>
    </p:spTree>
    <p:extLst>
      <p:ext uri="{BB962C8B-B14F-4D97-AF65-F5344CB8AC3E}">
        <p14:creationId xmlns:p14="http://schemas.microsoft.com/office/powerpoint/2010/main" val="546183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in</a:t>
            </a:r>
            <a:r>
              <a:rPr lang="en-US" baseline="0" dirty="0" smtClean="0"/>
              <a:t> conclusion, we presented a generalized synthesis framework for enforcing policies in multi-tenant clouds. We discussed various domain-specific optimizations to improve the synthesis performance and various seamless extensions to handle network failure scenarios. </a:t>
            </a:r>
          </a:p>
          <a:p>
            <a:r>
              <a:rPr lang="en-US" baseline="0" dirty="0" smtClean="0"/>
              <a:t>Thank you for your attention and I would like to address any questions. </a:t>
            </a:r>
          </a:p>
          <a:p>
            <a:r>
              <a:rPr lang="en-US" baseline="0" dirty="0" smtClean="0"/>
              <a:t>&lt;Last Slide&gt;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31</a:t>
            </a:fld>
            <a:endParaRPr lang="en-US"/>
          </a:p>
        </p:txBody>
      </p:sp>
    </p:spTree>
    <p:extLst>
      <p:ext uri="{BB962C8B-B14F-4D97-AF65-F5344CB8AC3E}">
        <p14:creationId xmlns:p14="http://schemas.microsoft.com/office/powerpoint/2010/main" val="641787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Backward Reach : Ensures</a:t>
            </a:r>
            <a:r>
              <a:rPr lang="en-US" baseline="0" dirty="0" smtClean="0"/>
              <a:t> the path is valid</a:t>
            </a:r>
          </a:p>
          <a:p>
            <a:r>
              <a:rPr lang="en-US" baseline="0" dirty="0" smtClean="0"/>
              <a:t>With source and destination constraints, we get a path from the model. </a:t>
            </a:r>
          </a:p>
          <a:p>
            <a:r>
              <a:rPr lang="en-US" baseline="0" dirty="0" smtClean="0"/>
              <a:t>Quantifiers are unrolled using conjunction and disjunction.</a:t>
            </a:r>
            <a:endParaRPr lang="en-US"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34</a:t>
            </a:fld>
            <a:endParaRPr lang="en-US"/>
          </a:p>
        </p:txBody>
      </p:sp>
    </p:spTree>
    <p:extLst>
      <p:ext uri="{BB962C8B-B14F-4D97-AF65-F5344CB8AC3E}">
        <p14:creationId xmlns:p14="http://schemas.microsoft.com/office/powerpoint/2010/main" val="420755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paths, </a:t>
            </a:r>
            <a:endParaRPr lang="en-US" dirty="0" smtClean="0"/>
          </a:p>
          <a:p>
            <a:r>
              <a:rPr lang="en-US" dirty="0" smtClean="0"/>
              <a:t>Unicast means</a:t>
            </a:r>
            <a:r>
              <a:rPr lang="en-US" baseline="0" dirty="0" smtClean="0"/>
              <a:t> a switch forwards the packet to only one switch, not multiple.</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35</a:t>
            </a:fld>
            <a:endParaRPr lang="en-US"/>
          </a:p>
        </p:txBody>
      </p:sp>
    </p:spTree>
    <p:extLst>
      <p:ext uri="{BB962C8B-B14F-4D97-AF65-F5344CB8AC3E}">
        <p14:creationId xmlns:p14="http://schemas.microsoft.com/office/powerpoint/2010/main" val="893984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Waypoints</a:t>
            </a:r>
            <a:r>
              <a:rPr lang="en-US" baseline="0" dirty="0" smtClean="0"/>
              <a:t> may be reachable on different paths without unicast constraints,</a:t>
            </a:r>
          </a:p>
          <a:p>
            <a:r>
              <a:rPr lang="en-US" baseline="0" dirty="0" smtClean="0"/>
              <a:t>Which is not desired.</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37</a:t>
            </a:fld>
            <a:endParaRPr lang="en-US"/>
          </a:p>
        </p:txBody>
      </p:sp>
    </p:spTree>
    <p:extLst>
      <p:ext uri="{BB962C8B-B14F-4D97-AF65-F5344CB8AC3E}">
        <p14:creationId xmlns:p14="http://schemas.microsoft.com/office/powerpoint/2010/main" val="1744449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Directionality</a:t>
            </a:r>
            <a:r>
              <a:rPr lang="en-US" baseline="0" dirty="0" smtClean="0"/>
              <a:t> is to ensure traffic isolation</a:t>
            </a:r>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38</a:t>
            </a:fld>
            <a:endParaRPr lang="en-US"/>
          </a:p>
        </p:txBody>
      </p:sp>
    </p:spTree>
    <p:extLst>
      <p:ext uri="{BB962C8B-B14F-4D97-AF65-F5344CB8AC3E}">
        <p14:creationId xmlns:p14="http://schemas.microsoft.com/office/powerpoint/2010/main" val="27879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39</a:t>
            </a:fld>
            <a:endParaRPr lang="en-US"/>
          </a:p>
        </p:txBody>
      </p:sp>
    </p:spTree>
    <p:extLst>
      <p:ext uri="{BB962C8B-B14F-4D97-AF65-F5344CB8AC3E}">
        <p14:creationId xmlns:p14="http://schemas.microsoft.com/office/powerpoint/2010/main" val="597821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40</a:t>
            </a:fld>
            <a:endParaRPr lang="en-US"/>
          </a:p>
        </p:txBody>
      </p:sp>
    </p:spTree>
    <p:extLst>
      <p:ext uri="{BB962C8B-B14F-4D97-AF65-F5344CB8AC3E}">
        <p14:creationId xmlns:p14="http://schemas.microsoft.com/office/powerpoint/2010/main" val="36164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intuition of tactics from (1). </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41</a:t>
            </a:fld>
            <a:endParaRPr lang="en-US"/>
          </a:p>
        </p:txBody>
      </p:sp>
    </p:spTree>
    <p:extLst>
      <p:ext uri="{BB962C8B-B14F-4D97-AF65-F5344CB8AC3E}">
        <p14:creationId xmlns:p14="http://schemas.microsoft.com/office/powerpoint/2010/main" val="143545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err="1" smtClean="0"/>
                  <a:t>l_src</a:t>
                </a:r>
                <a:r>
                  <a:rPr lang="en-US" baseline="0" dirty="0" smtClean="0"/>
                  <a:t> .^I </a:t>
                </a:r>
                <a:r>
                  <a:rPr lang="en-US" baseline="0" dirty="0" err="1" smtClean="0"/>
                  <a:t>l_dst</a:t>
                </a:r>
                <a:r>
                  <a:rPr lang="en-US" baseline="0" dirty="0" smtClean="0"/>
                  <a:t> satisfies </a:t>
                </a:r>
                <a:r>
                  <a:rPr lang="en-US" sz="1200" dirty="0" smtClean="0"/>
                  <a:t>¬(</a:t>
                </a:r>
                <a14:m>
                  <m:oMath xmlns:m="http://schemas.openxmlformats.org/officeDocument/2006/math">
                    <m:sSub>
                      <m:sSubPr>
                        <m:ctrlPr>
                          <a:rPr lang="en-US" sz="1200" i="1">
                            <a:latin typeface="Cambria Math" charset="0"/>
                          </a:rPr>
                        </m:ctrlPr>
                      </m:sSubPr>
                      <m:e>
                        <m:r>
                          <a:rPr lang="en-US" sz="1200" i="1">
                            <a:latin typeface="Cambria Math" charset="0"/>
                          </a:rPr>
                          <m:t> </m:t>
                        </m:r>
                        <m:r>
                          <a:rPr lang="en-US" sz="1200" i="1">
                            <a:latin typeface="Cambria Math" charset="0"/>
                          </a:rPr>
                          <m:t>𝑙</m:t>
                        </m:r>
                      </m:e>
                      <m:sub>
                        <m:r>
                          <a:rPr lang="en-US" sz="1200" i="1">
                            <a:latin typeface="Cambria Math" charset="0"/>
                          </a:rPr>
                          <m:t>𝑠𝑟𝑐</m:t>
                        </m:r>
                      </m:sub>
                    </m:sSub>
                    <m:sSup>
                      <m:sSupPr>
                        <m:ctrlPr>
                          <a:rPr lang="pl-PL" sz="1200" i="1">
                            <a:latin typeface="Cambria Math" charset="0"/>
                          </a:rPr>
                        </m:ctrlPr>
                      </m:sSupPr>
                      <m:e>
                        <m:r>
                          <a:rPr lang="en-US" sz="1200" i="1">
                            <a:latin typeface="Cambria Math" charset="0"/>
                          </a:rPr>
                          <m:t> .</m:t>
                        </m:r>
                      </m:e>
                      <m:sup>
                        <m:r>
                          <a:rPr lang="en-US" sz="1200" i="1">
                            <a:latin typeface="Cambria Math" charset="0"/>
                          </a:rPr>
                          <m:t>𝑖</m:t>
                        </m:r>
                      </m:sup>
                    </m:sSup>
                    <m:r>
                      <a:rPr lang="en-US" sz="1200" b="0" i="0">
                        <a:latin typeface="Cambria Math" charset="0"/>
                      </a:rPr>
                      <m:t> </m:t>
                    </m:r>
                    <m:r>
                      <a:rPr lang="en-US" sz="1200" b="0" i="1" smtClean="0">
                        <a:latin typeface="Cambria Math" charset="0"/>
                      </a:rPr>
                      <m:t>𝑙</m:t>
                    </m:r>
                    <m:r>
                      <a:rPr lang="en-US" sz="1200">
                        <a:latin typeface="Cambria Math" charset="0"/>
                      </a:rPr>
                      <m:t> </m:t>
                    </m:r>
                    <m:sSup>
                      <m:sSupPr>
                        <m:ctrlPr>
                          <a:rPr lang="pl-PL" sz="1200" i="1">
                            <a:latin typeface="Cambria Math" charset="0"/>
                          </a:rPr>
                        </m:ctrlPr>
                      </m:sSupPr>
                      <m:e>
                        <m:r>
                          <a:rPr lang="en-US" sz="1200" i="1">
                            <a:latin typeface="Cambria Math" charset="0"/>
                          </a:rPr>
                          <m:t>.</m:t>
                        </m:r>
                      </m:e>
                      <m:sup>
                        <m:r>
                          <a:rPr lang="en-US" sz="1200" i="1">
                            <a:latin typeface="Cambria Math" charset="0"/>
                          </a:rPr>
                          <m:t>∗</m:t>
                        </m:r>
                      </m:sup>
                    </m:sSup>
                    <m:sSub>
                      <m:sSubPr>
                        <m:ctrlPr>
                          <a:rPr lang="en-US" sz="1200" i="1">
                            <a:latin typeface="Cambria Math" charset="0"/>
                          </a:rPr>
                        </m:ctrlPr>
                      </m:sSubPr>
                      <m:e>
                        <m:r>
                          <a:rPr lang="en-US" sz="1200" i="1">
                            <a:latin typeface="Cambria Math" charset="0"/>
                          </a:rPr>
                          <m:t> </m:t>
                        </m:r>
                        <m:r>
                          <a:rPr lang="en-US" sz="1200" i="1">
                            <a:latin typeface="Cambria Math" charset="0"/>
                          </a:rPr>
                          <m:t>𝑙</m:t>
                        </m:r>
                      </m:e>
                      <m:sub>
                        <m:r>
                          <a:rPr lang="en-US" sz="1200" i="1">
                            <a:latin typeface="Cambria Math" charset="0"/>
                          </a:rPr>
                          <m:t>𝑑𝑠𝑡</m:t>
                        </m:r>
                      </m:sub>
                    </m:sSub>
                  </m:oMath>
                </a14:m>
                <a:r>
                  <a:rPr lang="en-US" sz="1200" dirty="0"/>
                  <a:t> ) </a:t>
                </a:r>
                <a:r>
                  <a:rPr lang="en-US" sz="1200" dirty="0" smtClean="0"/>
                  <a:t> </a:t>
                </a:r>
                <a:endParaRPr lang="en-US" dirty="0"/>
              </a:p>
            </p:txBody>
          </p:sp>
        </mc:Choice>
        <mc:Fallback xmlns="">
          <p:sp>
            <p:nvSpPr>
              <p:cNvPr id="3" name="Notes Placeholder 2"/>
              <p:cNvSpPr>
                <a:spLocks noGrp="1"/>
              </p:cNvSpPr>
              <p:nvPr>
                <p:ph type="body" idx="1"/>
              </p:nvPr>
            </p:nvSpPr>
            <p:spPr/>
            <p:txBody>
              <a:bodyPr/>
              <a:lstStyle/>
              <a:p>
                <a:r>
                  <a:rPr lang="en-US" dirty="0" err="1" smtClean="0"/>
                  <a:t>l_src</a:t>
                </a:r>
                <a:r>
                  <a:rPr lang="en-US" baseline="0" dirty="0" smtClean="0"/>
                  <a:t> .^I </a:t>
                </a:r>
                <a:r>
                  <a:rPr lang="en-US" baseline="0" dirty="0" err="1" smtClean="0"/>
                  <a:t>l_dst</a:t>
                </a:r>
                <a:r>
                  <a:rPr lang="en-US" baseline="0" dirty="0" smtClean="0"/>
                  <a:t> satisfies </a:t>
                </a:r>
                <a:r>
                  <a:rPr lang="en-US" sz="1200" dirty="0" smtClean="0"/>
                  <a:t>¬(</a:t>
                </a:r>
                <a:r>
                  <a:rPr lang="en-US" sz="1200" i="0">
                    <a:latin typeface="Cambria Math" charset="0"/>
                  </a:rPr>
                  <a:t>〖 𝑙〗_𝑠𝑟𝑐</a:t>
                </a:r>
                <a:r>
                  <a:rPr lang="pl-PL" sz="1200" i="0">
                    <a:latin typeface="Cambria Math" charset="0"/>
                  </a:rPr>
                  <a:t> 〖</a:t>
                </a:r>
                <a:r>
                  <a:rPr lang="en-US" sz="1200" i="0">
                    <a:latin typeface="Cambria Math" charset="0"/>
                  </a:rPr>
                  <a:t> .</a:t>
                </a:r>
                <a:r>
                  <a:rPr lang="pl-PL" sz="1200" i="0">
                    <a:latin typeface="Cambria Math" charset="0"/>
                  </a:rPr>
                  <a:t>〗^</a:t>
                </a:r>
                <a:r>
                  <a:rPr lang="en-US" sz="1200" i="0">
                    <a:latin typeface="Cambria Math" charset="0"/>
                  </a:rPr>
                  <a:t>𝑖</a:t>
                </a:r>
                <a:r>
                  <a:rPr lang="en-US" sz="1200" b="0" i="0">
                    <a:latin typeface="Cambria Math" charset="0"/>
                  </a:rPr>
                  <a:t>  </a:t>
                </a:r>
                <a:r>
                  <a:rPr lang="en-US" sz="1200" b="0" i="0" smtClean="0">
                    <a:latin typeface="Cambria Math" charset="0"/>
                  </a:rPr>
                  <a:t>𝑙</a:t>
                </a:r>
                <a:r>
                  <a:rPr lang="en-US" sz="1200" i="0">
                    <a:latin typeface="Cambria Math" charset="0"/>
                  </a:rPr>
                  <a:t> .</a:t>
                </a:r>
                <a:r>
                  <a:rPr lang="pl-PL" sz="1200" i="0">
                    <a:latin typeface="Cambria Math" charset="0"/>
                  </a:rPr>
                  <a:t>^</a:t>
                </a:r>
                <a:r>
                  <a:rPr lang="en-US" sz="1200" i="0">
                    <a:latin typeface="Cambria Math" charset="0"/>
                  </a:rPr>
                  <a:t>∗ 〖 𝑙〗_𝑑𝑠𝑡</a:t>
                </a:r>
                <a:r>
                  <a:rPr lang="en-US" sz="1200" dirty="0"/>
                  <a:t> ) </a:t>
                </a:r>
                <a:r>
                  <a:rPr lang="en-US" sz="1200"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6C6EC8ED-B5F5-DD4F-9AFF-CBCCBA9B2FAE}" type="slidenum">
              <a:rPr lang="en-US" smtClean="0"/>
              <a:t>42</a:t>
            </a:fld>
            <a:endParaRPr lang="en-US"/>
          </a:p>
        </p:txBody>
      </p:sp>
    </p:spTree>
    <p:extLst>
      <p:ext uri="{BB962C8B-B14F-4D97-AF65-F5344CB8AC3E}">
        <p14:creationId xmlns:p14="http://schemas.microsoft.com/office/powerpoint/2010/main" val="75349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cloud network operators needs to enforce a more complex set of policies. &lt;N&gt;</a:t>
            </a:r>
          </a:p>
          <a:p>
            <a:r>
              <a:rPr lang="en-US" baseline="0" dirty="0" smtClean="0"/>
              <a:t>First of all, they must enforce all network policies specified by each tenant using the network. &lt;N&gt;</a:t>
            </a:r>
          </a:p>
          <a:p>
            <a:r>
              <a:rPr lang="en-US" baseline="0" dirty="0" smtClean="0"/>
              <a:t>Because the network is shared among entities, tenants may require some notion of network isolation to prevent interference by other tenants &lt;N&gt;</a:t>
            </a:r>
          </a:p>
          <a:p>
            <a:r>
              <a:rPr lang="en-US" baseline="0" dirty="0" smtClean="0"/>
              <a:t>Cloud operators also require policy support to manage their network resources like bandwidth consumption to accommodate more tenants. &lt;N&gt;</a:t>
            </a:r>
          </a:p>
          <a:p>
            <a:r>
              <a:rPr lang="en-US" baseline="0" dirty="0" smtClean="0"/>
              <a:t>Finally, these networks are highly prone to failures, thus, tenants may request for fault-tolerance features. </a:t>
            </a:r>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a:t>
            </a:fld>
            <a:endParaRPr lang="en-US"/>
          </a:p>
        </p:txBody>
      </p:sp>
    </p:spTree>
    <p:extLst>
      <p:ext uri="{BB962C8B-B14F-4D97-AF65-F5344CB8AC3E}">
        <p14:creationId xmlns:p14="http://schemas.microsoft.com/office/powerpoint/2010/main" val="1791438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err="1" smtClean="0"/>
                  <a:t>l_src</a:t>
                </a:r>
                <a:r>
                  <a:rPr lang="en-US" baseline="0" dirty="0" smtClean="0"/>
                  <a:t> .^I </a:t>
                </a:r>
                <a:r>
                  <a:rPr lang="en-US" baseline="0" dirty="0" err="1" smtClean="0"/>
                  <a:t>l_dst</a:t>
                </a:r>
                <a:r>
                  <a:rPr lang="en-US" baseline="0" dirty="0" smtClean="0"/>
                  <a:t> satisfies </a:t>
                </a:r>
                <a:r>
                  <a:rPr lang="en-US" sz="1200" dirty="0" smtClean="0"/>
                  <a:t>¬(</a:t>
                </a:r>
                <a14:m>
                  <m:oMath xmlns:m="http://schemas.openxmlformats.org/officeDocument/2006/math">
                    <m:sSub>
                      <m:sSubPr>
                        <m:ctrlPr>
                          <a:rPr lang="en-US" sz="1200" i="1">
                            <a:latin typeface="Cambria Math" charset="0"/>
                          </a:rPr>
                        </m:ctrlPr>
                      </m:sSubPr>
                      <m:e>
                        <m:r>
                          <a:rPr lang="en-US" sz="1200" i="1">
                            <a:latin typeface="Cambria Math" charset="0"/>
                          </a:rPr>
                          <m:t> </m:t>
                        </m:r>
                        <m:r>
                          <a:rPr lang="en-US" sz="1200" i="1">
                            <a:latin typeface="Cambria Math" charset="0"/>
                          </a:rPr>
                          <m:t>𝑙</m:t>
                        </m:r>
                      </m:e>
                      <m:sub>
                        <m:r>
                          <a:rPr lang="en-US" sz="1200" i="1">
                            <a:latin typeface="Cambria Math" charset="0"/>
                          </a:rPr>
                          <m:t>𝑠𝑟𝑐</m:t>
                        </m:r>
                      </m:sub>
                    </m:sSub>
                    <m:sSup>
                      <m:sSupPr>
                        <m:ctrlPr>
                          <a:rPr lang="pl-PL" sz="1200" i="1">
                            <a:latin typeface="Cambria Math" charset="0"/>
                          </a:rPr>
                        </m:ctrlPr>
                      </m:sSupPr>
                      <m:e>
                        <m:r>
                          <a:rPr lang="en-US" sz="1200" i="1">
                            <a:latin typeface="Cambria Math" charset="0"/>
                          </a:rPr>
                          <m:t> .</m:t>
                        </m:r>
                      </m:e>
                      <m:sup>
                        <m:r>
                          <a:rPr lang="en-US" sz="1200" i="1">
                            <a:latin typeface="Cambria Math" charset="0"/>
                          </a:rPr>
                          <m:t>𝑖</m:t>
                        </m:r>
                      </m:sup>
                    </m:sSup>
                    <m:r>
                      <a:rPr lang="en-US" sz="1200" b="0" i="0">
                        <a:latin typeface="Cambria Math" charset="0"/>
                      </a:rPr>
                      <m:t> </m:t>
                    </m:r>
                    <m:r>
                      <a:rPr lang="en-US" sz="1200" b="0" i="1" smtClean="0">
                        <a:latin typeface="Cambria Math" charset="0"/>
                      </a:rPr>
                      <m:t>𝑙</m:t>
                    </m:r>
                    <m:r>
                      <a:rPr lang="en-US" sz="1200">
                        <a:latin typeface="Cambria Math" charset="0"/>
                      </a:rPr>
                      <m:t> </m:t>
                    </m:r>
                    <m:sSup>
                      <m:sSupPr>
                        <m:ctrlPr>
                          <a:rPr lang="pl-PL" sz="1200" i="1">
                            <a:latin typeface="Cambria Math" charset="0"/>
                          </a:rPr>
                        </m:ctrlPr>
                      </m:sSupPr>
                      <m:e>
                        <m:r>
                          <a:rPr lang="en-US" sz="1200" i="1">
                            <a:latin typeface="Cambria Math" charset="0"/>
                          </a:rPr>
                          <m:t>.</m:t>
                        </m:r>
                      </m:e>
                      <m:sup>
                        <m:r>
                          <a:rPr lang="en-US" sz="1200" i="1">
                            <a:latin typeface="Cambria Math" charset="0"/>
                          </a:rPr>
                          <m:t>∗</m:t>
                        </m:r>
                      </m:sup>
                    </m:sSup>
                    <m:sSub>
                      <m:sSubPr>
                        <m:ctrlPr>
                          <a:rPr lang="en-US" sz="1200" i="1">
                            <a:latin typeface="Cambria Math" charset="0"/>
                          </a:rPr>
                        </m:ctrlPr>
                      </m:sSubPr>
                      <m:e>
                        <m:r>
                          <a:rPr lang="en-US" sz="1200" i="1">
                            <a:latin typeface="Cambria Math" charset="0"/>
                          </a:rPr>
                          <m:t> </m:t>
                        </m:r>
                        <m:r>
                          <a:rPr lang="en-US" sz="1200" i="1">
                            <a:latin typeface="Cambria Math" charset="0"/>
                          </a:rPr>
                          <m:t>𝑙</m:t>
                        </m:r>
                      </m:e>
                      <m:sub>
                        <m:r>
                          <a:rPr lang="en-US" sz="1200" i="1">
                            <a:latin typeface="Cambria Math" charset="0"/>
                          </a:rPr>
                          <m:t>𝑑𝑠𝑡</m:t>
                        </m:r>
                      </m:sub>
                    </m:sSub>
                  </m:oMath>
                </a14:m>
                <a:r>
                  <a:rPr lang="en-US" sz="1200" dirty="0"/>
                  <a:t> ) </a:t>
                </a:r>
                <a:r>
                  <a:rPr lang="en-US" sz="1200" dirty="0" smtClean="0"/>
                  <a:t> </a:t>
                </a:r>
                <a:endParaRPr lang="en-US" dirty="0"/>
              </a:p>
            </p:txBody>
          </p:sp>
        </mc:Choice>
        <mc:Fallback xmlns="">
          <p:sp>
            <p:nvSpPr>
              <p:cNvPr id="3" name="Notes Placeholder 2"/>
              <p:cNvSpPr>
                <a:spLocks noGrp="1"/>
              </p:cNvSpPr>
              <p:nvPr>
                <p:ph type="body" idx="1"/>
              </p:nvPr>
            </p:nvSpPr>
            <p:spPr/>
            <p:txBody>
              <a:bodyPr/>
              <a:lstStyle/>
              <a:p>
                <a:r>
                  <a:rPr lang="en-US" dirty="0" err="1" smtClean="0"/>
                  <a:t>l_src</a:t>
                </a:r>
                <a:r>
                  <a:rPr lang="en-US" baseline="0" dirty="0" smtClean="0"/>
                  <a:t> .^I </a:t>
                </a:r>
                <a:r>
                  <a:rPr lang="en-US" baseline="0" dirty="0" err="1" smtClean="0"/>
                  <a:t>l_dst</a:t>
                </a:r>
                <a:r>
                  <a:rPr lang="en-US" baseline="0" dirty="0" smtClean="0"/>
                  <a:t> satisfies </a:t>
                </a:r>
                <a:r>
                  <a:rPr lang="en-US" sz="1200" dirty="0" smtClean="0"/>
                  <a:t>¬(</a:t>
                </a:r>
                <a:r>
                  <a:rPr lang="en-US" sz="1200" i="0">
                    <a:latin typeface="Cambria Math" charset="0"/>
                  </a:rPr>
                  <a:t>〖 𝑙〗_𝑠𝑟𝑐</a:t>
                </a:r>
                <a:r>
                  <a:rPr lang="pl-PL" sz="1200" i="0">
                    <a:latin typeface="Cambria Math" charset="0"/>
                  </a:rPr>
                  <a:t> 〖</a:t>
                </a:r>
                <a:r>
                  <a:rPr lang="en-US" sz="1200" i="0">
                    <a:latin typeface="Cambria Math" charset="0"/>
                  </a:rPr>
                  <a:t> .</a:t>
                </a:r>
                <a:r>
                  <a:rPr lang="pl-PL" sz="1200" i="0">
                    <a:latin typeface="Cambria Math" charset="0"/>
                  </a:rPr>
                  <a:t>〗^</a:t>
                </a:r>
                <a:r>
                  <a:rPr lang="en-US" sz="1200" i="0">
                    <a:latin typeface="Cambria Math" charset="0"/>
                  </a:rPr>
                  <a:t>𝑖</a:t>
                </a:r>
                <a:r>
                  <a:rPr lang="en-US" sz="1200" b="0" i="0">
                    <a:latin typeface="Cambria Math" charset="0"/>
                  </a:rPr>
                  <a:t>  </a:t>
                </a:r>
                <a:r>
                  <a:rPr lang="en-US" sz="1200" b="0" i="0" smtClean="0">
                    <a:latin typeface="Cambria Math" charset="0"/>
                  </a:rPr>
                  <a:t>𝑙</a:t>
                </a:r>
                <a:r>
                  <a:rPr lang="en-US" sz="1200" i="0">
                    <a:latin typeface="Cambria Math" charset="0"/>
                  </a:rPr>
                  <a:t> .</a:t>
                </a:r>
                <a:r>
                  <a:rPr lang="pl-PL" sz="1200" i="0">
                    <a:latin typeface="Cambria Math" charset="0"/>
                  </a:rPr>
                  <a:t>^</a:t>
                </a:r>
                <a:r>
                  <a:rPr lang="en-US" sz="1200" i="0">
                    <a:latin typeface="Cambria Math" charset="0"/>
                  </a:rPr>
                  <a:t>∗ 〖 𝑙〗_𝑑𝑠𝑡</a:t>
                </a:r>
                <a:r>
                  <a:rPr lang="en-US" sz="1200" dirty="0"/>
                  <a:t> ) </a:t>
                </a:r>
                <a:r>
                  <a:rPr lang="en-US" sz="1200"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6C6EC8ED-B5F5-DD4F-9AFF-CBCCBA9B2FAE}" type="slidenum">
              <a:rPr lang="en-US" smtClean="0"/>
              <a:t>43</a:t>
            </a:fld>
            <a:endParaRPr lang="en-US"/>
          </a:p>
        </p:txBody>
      </p:sp>
    </p:spTree>
    <p:extLst>
      <p:ext uri="{BB962C8B-B14F-4D97-AF65-F5344CB8AC3E}">
        <p14:creationId xmlns:p14="http://schemas.microsoft.com/office/powerpoint/2010/main" val="2101824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Operator</a:t>
            </a:r>
            <a:r>
              <a:rPr lang="en-US" baseline="0" dirty="0" smtClean="0"/>
              <a:t> in a multi-tenant cloud datacenter. </a:t>
            </a:r>
          </a:p>
          <a:p>
            <a:r>
              <a:rPr lang="en-US" baseline="0" dirty="0" smtClean="0"/>
              <a:t>SDN overview : programmable switches, centralized controller</a:t>
            </a:r>
          </a:p>
          <a:p>
            <a:r>
              <a:rPr lang="en-US" baseline="0" dirty="0" smtClean="0"/>
              <a:t>Tenant Requirements.  Network </a:t>
            </a:r>
            <a:r>
              <a:rPr lang="en-US" baseline="0" dirty="0" err="1" smtClean="0"/>
              <a:t>QoS</a:t>
            </a:r>
            <a:r>
              <a:rPr lang="en-US" baseline="0" dirty="0" smtClean="0"/>
              <a:t> and Resource Management</a:t>
            </a:r>
          </a:p>
          <a:p>
            <a:r>
              <a:rPr lang="en-US" baseline="0" dirty="0" smtClean="0"/>
              <a:t>? : Existing frameworks too low-level (individual switches) or tailor-made for specific policies (hard to extend)</a:t>
            </a:r>
          </a:p>
          <a:p>
            <a:r>
              <a:rPr lang="en-US" baseline="0" dirty="0" smtClean="0"/>
              <a:t>Need a </a:t>
            </a:r>
            <a:r>
              <a:rPr lang="en-US" baseline="0" dirty="0" err="1" smtClean="0"/>
              <a:t>generalised</a:t>
            </a:r>
            <a:r>
              <a:rPr lang="en-US" baseline="0" dirty="0" smtClean="0"/>
              <a:t> framework which abstracts the low-level details.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44</a:t>
            </a:fld>
            <a:endParaRPr lang="en-US"/>
          </a:p>
        </p:txBody>
      </p:sp>
    </p:spTree>
    <p:extLst>
      <p:ext uri="{BB962C8B-B14F-4D97-AF65-F5344CB8AC3E}">
        <p14:creationId xmlns:p14="http://schemas.microsoft.com/office/powerpoint/2010/main" val="344885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regex example.</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45</a:t>
            </a:fld>
            <a:endParaRPr lang="en-US"/>
          </a:p>
        </p:txBody>
      </p:sp>
    </p:spTree>
    <p:extLst>
      <p:ext uri="{BB962C8B-B14F-4D97-AF65-F5344CB8AC3E}">
        <p14:creationId xmlns:p14="http://schemas.microsoft.com/office/powerpoint/2010/main" val="1023512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Min-cut</a:t>
            </a:r>
            <a:r>
              <a:rPr lang="en-US" baseline="0" dirty="0" smtClean="0"/>
              <a:t> can give small partitions like a single vertex in a dense graph. Then use </a:t>
            </a:r>
            <a:r>
              <a:rPr lang="en-US" baseline="0" dirty="0" err="1" smtClean="0"/>
              <a:t>equi</a:t>
            </a:r>
            <a:r>
              <a:rPr lang="en-US" baseline="0" dirty="0" smtClean="0"/>
              <a:t>-sized partitions.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Recursively partition till a threshold</a:t>
            </a:r>
          </a:p>
          <a:p>
            <a:endParaRPr lang="en-US" baseline="0" dirty="0" smtClean="0"/>
          </a:p>
          <a:p>
            <a:r>
              <a:rPr lang="en-US" baseline="0" dirty="0" smtClean="0"/>
              <a:t>Since synthesis of partitions independently, we want to minimize the inter-partition edges</a:t>
            </a:r>
          </a:p>
          <a:p>
            <a:r>
              <a:rPr lang="en-US" baseline="0" dirty="0" smtClean="0"/>
              <a:t>Best case : not connected at all! </a:t>
            </a:r>
          </a:p>
          <a:p>
            <a:endParaRPr lang="en-US" baseline="0" dirty="0" smtClean="0"/>
          </a:p>
          <a:p>
            <a:r>
              <a:rPr lang="en-US" baseline="0" dirty="0" smtClean="0"/>
              <a:t>Say about link capacities : clique inter-relation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46</a:t>
            </a:fld>
            <a:endParaRPr lang="en-US"/>
          </a:p>
        </p:txBody>
      </p:sp>
    </p:spTree>
    <p:extLst>
      <p:ext uri="{BB962C8B-B14F-4D97-AF65-F5344CB8AC3E}">
        <p14:creationId xmlns:p14="http://schemas.microsoft.com/office/powerpoint/2010/main" val="514034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Unsat</a:t>
            </a:r>
            <a:r>
              <a:rPr lang="en-US" dirty="0" smtClean="0"/>
              <a:t> cores</a:t>
            </a:r>
            <a:r>
              <a:rPr lang="en-US" baseline="0" dirty="0" smtClean="0"/>
              <a:t> : Z3 feature (does not give min </a:t>
            </a:r>
            <a:r>
              <a:rPr lang="en-US" baseline="0" dirty="0" err="1" smtClean="0"/>
              <a:t>unsat</a:t>
            </a:r>
            <a:r>
              <a:rPr lang="en-US" baseline="0" dirty="0" smtClean="0"/>
              <a:t> cores)</a:t>
            </a:r>
          </a:p>
          <a:p>
            <a:endParaRPr lang="en-US" baseline="0" dirty="0" smtClean="0"/>
          </a:p>
          <a:p>
            <a:r>
              <a:rPr lang="en-US" baseline="0" dirty="0" smtClean="0"/>
              <a:t>Base graph larger, better chances of success. Don</a:t>
            </a:r>
            <a:r>
              <a:rPr lang="fr-FR" baseline="0" dirty="0" smtClean="0"/>
              <a:t>’</a:t>
            </a:r>
            <a:r>
              <a:rPr lang="en-US" baseline="0" dirty="0" smtClean="0"/>
              <a:t>t want to from small -&gt; largest,</a:t>
            </a:r>
          </a:p>
          <a:p>
            <a:r>
              <a:rPr lang="en-US" baseline="0" dirty="0" smtClean="0"/>
              <a:t>Go step by step</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48</a:t>
            </a:fld>
            <a:endParaRPr lang="en-US"/>
          </a:p>
        </p:txBody>
      </p:sp>
    </p:spTree>
    <p:extLst>
      <p:ext uri="{BB962C8B-B14F-4D97-AF65-F5344CB8AC3E}">
        <p14:creationId xmlns:p14="http://schemas.microsoft.com/office/powerpoint/2010/main" val="36220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Realizing policies using conventional distributed networks is difficult and programmable networks are better suited for these scenarios &lt;N&gt;</a:t>
            </a:r>
          </a:p>
          <a:p>
            <a:r>
              <a:rPr lang="en-US" baseline="0" dirty="0" smtClean="0"/>
              <a:t>Software-defined networks were introduced primarily for this purpose. &lt;N&gt;</a:t>
            </a:r>
          </a:p>
          <a:p>
            <a:r>
              <a:rPr lang="en-US" baseline="0" dirty="0" smtClean="0"/>
              <a:t>In a SDN, switch rules are programmable, where each rule contains a match predicate on packet headers,</a:t>
            </a:r>
          </a:p>
          <a:p>
            <a:r>
              <a:rPr lang="en-US" baseline="0" dirty="0" smtClean="0"/>
              <a:t>And action specifies the next switch to forward the packet. &lt;N&gt;</a:t>
            </a:r>
          </a:p>
          <a:p>
            <a:r>
              <a:rPr lang="en-US" baseline="0" dirty="0" smtClean="0"/>
              <a:t>For example, SSH traffic at switch S3 is forwarded to S7&lt;N&gt;</a:t>
            </a:r>
          </a:p>
          <a:p>
            <a:r>
              <a:rPr lang="en-US" baseline="0" dirty="0" smtClean="0"/>
              <a:t>These rules can be configured by a central controller responsible for enforcing policies. </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5</a:t>
            </a:fld>
            <a:endParaRPr lang="en-US"/>
          </a:p>
        </p:txBody>
      </p:sp>
    </p:spTree>
    <p:extLst>
      <p:ext uri="{BB962C8B-B14F-4D97-AF65-F5344CB8AC3E}">
        <p14:creationId xmlns:p14="http://schemas.microsoft.com/office/powerpoint/2010/main" val="196079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 SDN interface is too low-level, and many works improve the programmability of SDN. &lt;N&gt;</a:t>
            </a:r>
          </a:p>
          <a:p>
            <a:r>
              <a:rPr lang="en-US" baseline="0" dirty="0" smtClean="0"/>
              <a:t>Frenetic is a SDN programming language which specifies individual switch behaviors, however, it is hard to express network-wide </a:t>
            </a:r>
            <a:r>
              <a:rPr lang="en-US" baseline="0" dirty="0" err="1" smtClean="0"/>
              <a:t>behaviour</a:t>
            </a:r>
            <a:r>
              <a:rPr lang="en-US" baseline="0" dirty="0" smtClean="0"/>
              <a:t> using Frenetic &lt;N&gt;</a:t>
            </a:r>
          </a:p>
          <a:p>
            <a:r>
              <a:rPr lang="en-US" baseline="0" dirty="0" err="1" smtClean="0"/>
              <a:t>NetKAT</a:t>
            </a:r>
            <a:r>
              <a:rPr lang="en-US" baseline="0" dirty="0" smtClean="0"/>
              <a:t> is more expressive than Frenetic and supports certain network-wide policies, but it cannot express hyperproperties: properties which depend of multiple traffic classes like isolation. &lt;N&gt;</a:t>
            </a:r>
          </a:p>
          <a:p>
            <a:r>
              <a:rPr lang="en-US" baseline="0" dirty="0" smtClean="0"/>
              <a:t>Merlin and Simple support more complex policies but they were tailor-made for specific policies, which makes it difficult to support new policies. </a:t>
            </a:r>
          </a:p>
        </p:txBody>
      </p:sp>
      <p:sp>
        <p:nvSpPr>
          <p:cNvPr id="4" name="Slide Number Placeholder 3"/>
          <p:cNvSpPr>
            <a:spLocks noGrp="1"/>
          </p:cNvSpPr>
          <p:nvPr>
            <p:ph type="sldNum" sz="quarter" idx="10"/>
          </p:nvPr>
        </p:nvSpPr>
        <p:spPr/>
        <p:txBody>
          <a:bodyPr/>
          <a:lstStyle/>
          <a:p>
            <a:fld id="{6C6EC8ED-B5F5-DD4F-9AFF-CBCCBA9B2FAE}" type="slidenum">
              <a:rPr lang="en-US" smtClean="0"/>
              <a:t>6</a:t>
            </a:fld>
            <a:endParaRPr lang="en-US"/>
          </a:p>
        </p:txBody>
      </p:sp>
    </p:spTree>
    <p:extLst>
      <p:ext uri="{BB962C8B-B14F-4D97-AF65-F5344CB8AC3E}">
        <p14:creationId xmlns:p14="http://schemas.microsoft.com/office/powerpoint/2010/main" val="156383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we propose Genesis</a:t>
            </a:r>
            <a:r>
              <a:rPr lang="en-US" baseline="0" dirty="0" smtClean="0"/>
              <a:t> which tries to address </a:t>
            </a:r>
          </a:p>
          <a:p>
            <a:r>
              <a:rPr lang="en-US" baseline="0" dirty="0" smtClean="0"/>
              <a:t>the cons of state-of-art works. Operators can specify policies</a:t>
            </a:r>
          </a:p>
          <a:p>
            <a:r>
              <a:rPr lang="en-US" baseline="0" dirty="0" smtClean="0"/>
              <a:t>In a declarative manner using a high-level language and Genesis finds forwarding tables satisfying these policies. &lt;N&gt;</a:t>
            </a:r>
          </a:p>
          <a:p>
            <a:r>
              <a:rPr lang="en-US" baseline="0" dirty="0" smtClean="0"/>
              <a:t>To meet the requirements of multi-tenant clouds, Genesis supports a set of complex and diverse policies &lt;N&gt;</a:t>
            </a:r>
          </a:p>
          <a:p>
            <a:r>
              <a:rPr lang="en-US" baseline="0" dirty="0" smtClean="0"/>
              <a:t>However, enforcing certain policies is NP-Complete,</a:t>
            </a:r>
          </a:p>
          <a:p>
            <a:r>
              <a:rPr lang="en-US" baseline="0" dirty="0" smtClean="0"/>
              <a:t> which may require custom heuristics for each policy-type&lt;N&gt;</a:t>
            </a:r>
          </a:p>
          <a:p>
            <a:r>
              <a:rPr lang="en-US" baseline="0" dirty="0" smtClean="0"/>
              <a:t>Genesis has a generalized search technique which can be extended to support new policies. </a:t>
            </a:r>
          </a:p>
          <a:p>
            <a:r>
              <a:rPr lang="en-US" baseline="0" dirty="0" smtClean="0"/>
              <a:t>The problem is still hard, but Genesis is not tailor-made for any specific type of policy. &lt;N&gt;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a:t>
            </a:r>
            <a:r>
              <a:rPr lang="en-US" sz="1200" baseline="0" dirty="0" smtClean="0"/>
              <a:t>n the vein of program synthesis approaches, Genesis uses </a:t>
            </a:r>
            <a:r>
              <a:rPr lang="en-US" sz="1200" dirty="0" err="1" smtClean="0"/>
              <a:t>Satisfiability</a:t>
            </a:r>
            <a:r>
              <a:rPr lang="en-US" sz="1200" dirty="0" smtClean="0"/>
              <a:t> Modulo Theories (SMT) solvers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 synthesize forwarding tables.</a:t>
            </a:r>
          </a:p>
        </p:txBody>
      </p:sp>
      <p:sp>
        <p:nvSpPr>
          <p:cNvPr id="4" name="Slide Number Placeholder 3"/>
          <p:cNvSpPr>
            <a:spLocks noGrp="1"/>
          </p:cNvSpPr>
          <p:nvPr>
            <p:ph type="sldNum" sz="quarter" idx="10"/>
          </p:nvPr>
        </p:nvSpPr>
        <p:spPr/>
        <p:txBody>
          <a:bodyPr/>
          <a:lstStyle/>
          <a:p>
            <a:fld id="{6C6EC8ED-B5F5-DD4F-9AFF-CBCCBA9B2FAE}" type="slidenum">
              <a:rPr lang="en-US" smtClean="0"/>
              <a:t>7</a:t>
            </a:fld>
            <a:endParaRPr lang="en-US"/>
          </a:p>
        </p:txBody>
      </p:sp>
    </p:spTree>
    <p:extLst>
      <p:ext uri="{BB962C8B-B14F-4D97-AF65-F5344CB8AC3E}">
        <p14:creationId xmlns:p14="http://schemas.microsoft.com/office/powerpoint/2010/main" val="26194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discuss the synthesis of forwarding tables in Genesis next,</a:t>
            </a:r>
          </a:p>
          <a:p>
            <a:r>
              <a:rPr lang="en-US" baseline="0" dirty="0" smtClean="0"/>
              <a:t>Then various domain-specific optimizations to scale up synthesis. Finally, we would discuss some seamless</a:t>
            </a:r>
          </a:p>
          <a:p>
            <a:r>
              <a:rPr lang="en-US" baseline="0" dirty="0" smtClean="0"/>
              <a:t>Extensions to Genesis for handling network failures. </a:t>
            </a:r>
            <a:endParaRPr lang="en-US" dirty="0"/>
          </a:p>
        </p:txBody>
      </p:sp>
      <p:sp>
        <p:nvSpPr>
          <p:cNvPr id="4" name="Slide Number Placeholder 3"/>
          <p:cNvSpPr>
            <a:spLocks noGrp="1"/>
          </p:cNvSpPr>
          <p:nvPr>
            <p:ph type="sldNum" sz="quarter" idx="10"/>
          </p:nvPr>
        </p:nvSpPr>
        <p:spPr/>
        <p:txBody>
          <a:bodyPr/>
          <a:lstStyle/>
          <a:p>
            <a:fld id="{6C6EC8ED-B5F5-DD4F-9AFF-CBCCBA9B2FAE}" type="slidenum">
              <a:rPr lang="en-US" smtClean="0"/>
              <a:t>8</a:t>
            </a:fld>
            <a:endParaRPr lang="en-US"/>
          </a:p>
        </p:txBody>
      </p:sp>
    </p:spTree>
    <p:extLst>
      <p:ext uri="{BB962C8B-B14F-4D97-AF65-F5344CB8AC3E}">
        <p14:creationId xmlns:p14="http://schemas.microsoft.com/office/powerpoint/2010/main" val="1246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look at some important policies supported by Genesis and the corresponding paths for these policies. &lt;N&gt;</a:t>
            </a:r>
          </a:p>
          <a:p>
            <a:r>
              <a:rPr lang="en-US" baseline="0" dirty="0" smtClean="0"/>
              <a:t>Reachability: G1 can talk to G2, for which Genesis provides a path. &lt;N&gt;</a:t>
            </a:r>
          </a:p>
          <a:p>
            <a:r>
              <a:rPr lang="en-US" baseline="0" dirty="0" smtClean="0"/>
              <a:t>The blue tenant specifies a waypoint for B1 to B2, and Genesis provides a path that goes through the waypoint. We supports ordered and unordered waypoints, and enforcing this can be as hard as the Hamiltonian path problem &lt;N&gt;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two tenants can be isolated, and Genesis ensures that the tenant paths do not share any links, Enforcing isolation can be as hard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the graph coloring problem &lt;N&gt;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Genesis also supports resource management policies like traffic engineering to optimize utilization.</a:t>
            </a:r>
          </a:p>
          <a:p>
            <a:endParaRPr lang="en-US" baseline="0" dirty="0" smtClean="0"/>
          </a:p>
        </p:txBody>
      </p:sp>
      <p:sp>
        <p:nvSpPr>
          <p:cNvPr id="4" name="Slide Number Placeholder 3"/>
          <p:cNvSpPr>
            <a:spLocks noGrp="1"/>
          </p:cNvSpPr>
          <p:nvPr>
            <p:ph type="sldNum" sz="quarter" idx="10"/>
          </p:nvPr>
        </p:nvSpPr>
        <p:spPr/>
        <p:txBody>
          <a:bodyPr/>
          <a:lstStyle/>
          <a:p>
            <a:fld id="{6C6EC8ED-B5F5-DD4F-9AFF-CBCCBA9B2FAE}" type="slidenum">
              <a:rPr lang="en-US" smtClean="0"/>
              <a:t>9</a:t>
            </a:fld>
            <a:endParaRPr lang="en-US"/>
          </a:p>
        </p:txBody>
      </p:sp>
    </p:spTree>
    <p:extLst>
      <p:ext uri="{BB962C8B-B14F-4D97-AF65-F5344CB8AC3E}">
        <p14:creationId xmlns:p14="http://schemas.microsoft.com/office/powerpoint/2010/main" val="16814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D13AAE-C586-864B-9B4E-39B717280525}" type="datetime1">
              <a:rPr lang="x-none" smtClean="0"/>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400"/>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8DA6AC-0455-6745-8959-46B188D7C477}" type="datetime1">
              <a:rPr lang="x-none" smtClean="0"/>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33B54-18D7-6140-BB59-53DF4127C194}" type="datetime1">
              <a:rPr lang="x-none" smtClean="0"/>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FAC8D-2D01-5945-8D36-D25EFE0EBB33}" type="datetime1">
              <a:rPr lang="x-none" smtClean="0"/>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6113E31D-E2AB-40D1-8B51-AFA5AFEF393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E686C-FCA1-6845-A33F-53AECB2ED0B1}" type="datetime1">
              <a:rPr lang="x-none" smtClean="0"/>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CBAE55-A0A6-4943-A932-C250F75130F1}" type="datetime1">
              <a:rPr lang="x-none" smtClean="0"/>
              <a:t>3/13/17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2000"/>
            </a:lvl1p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20A825-937B-5C4B-B4BA-9AE180BC8959}" type="datetime1">
              <a:rPr lang="x-none" smtClean="0"/>
              <a:t>3/13/17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2000"/>
            </a:lvl1p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900BBB-CF9C-1342-8737-FB7D244A5295}" type="datetime1">
              <a:rPr lang="x-none" smtClean="0"/>
              <a:t>3/13/17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2000"/>
            </a:lvl1p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D40A46-E8F4-0C4C-8BD8-B6AE8378844F}" type="datetime1">
              <a:rPr lang="x-none" smtClean="0"/>
              <a:t>3/13/17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defRPr sz="2000"/>
            </a:lvl1p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84BA1C-1013-8F4E-8C8D-0C9D4EC412FB}" type="datetime1">
              <a:rPr lang="x-none" smtClean="0"/>
              <a:t>3/13/17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21D9D-7EC4-6F45-A0D4-F0C783AAD951}" type="datetime1">
              <a:rPr lang="x-none" smtClean="0"/>
              <a:t>3/13/17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F4019E-0340-1949-8028-B578E7B30AD3}" type="datetime1">
              <a:rPr lang="x-none" smtClean="0"/>
              <a:t>3/13/17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00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png"/><Relationship Id="rId7"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141.png"/><Relationship Id="rId10" Type="http://schemas.openxmlformats.org/officeDocument/2006/relationships/image" Target="../media/image15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10.png"/><Relationship Id="rId3" Type="http://schemas.openxmlformats.org/officeDocument/2006/relationships/image" Target="../media/image1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0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00051" y="686259"/>
            <a:ext cx="10058400" cy="356616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Genesis: Synthesizing Forwarding Tables in Multi-tenant Networks </a:t>
            </a:r>
            <a:endParaRPr lang="en-US" dirty="0"/>
          </a:p>
        </p:txBody>
      </p:sp>
      <p:sp>
        <p:nvSpPr>
          <p:cNvPr id="4" name="Subtitle 2"/>
          <p:cNvSpPr txBox="1">
            <a:spLocks/>
          </p:cNvSpPr>
          <p:nvPr/>
        </p:nvSpPr>
        <p:spPr>
          <a:xfrm>
            <a:off x="862985" y="2322015"/>
            <a:ext cx="10058400" cy="114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u="sng" dirty="0" err="1" smtClean="0">
                <a:latin typeface="+mj-lt"/>
              </a:rPr>
              <a:t>Kausik</a:t>
            </a:r>
            <a:r>
              <a:rPr lang="en-US" sz="3600" u="sng" dirty="0" smtClean="0">
                <a:latin typeface="+mj-lt"/>
              </a:rPr>
              <a:t> Subramanian</a:t>
            </a:r>
          </a:p>
          <a:p>
            <a:pPr algn="ctr"/>
            <a:r>
              <a:rPr lang="en-US" sz="3600" dirty="0" smtClean="0">
                <a:latin typeface="+mj-lt"/>
              </a:rPr>
              <a:t>Loris </a:t>
            </a:r>
            <a:r>
              <a:rPr lang="en-US" sz="3600" dirty="0" err="1" smtClean="0">
                <a:latin typeface="+mj-lt"/>
              </a:rPr>
              <a:t>D’Antoni</a:t>
            </a:r>
            <a:r>
              <a:rPr lang="en-US" sz="3600" dirty="0" smtClean="0">
                <a:latin typeface="+mj-lt"/>
              </a:rPr>
              <a:t>, Aditya </a:t>
            </a:r>
            <a:r>
              <a:rPr lang="en-US" sz="3600" dirty="0" err="1" smtClean="0">
                <a:latin typeface="+mj-lt"/>
              </a:rPr>
              <a:t>Akella</a:t>
            </a:r>
            <a:endParaRPr lang="en-US" sz="3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35" y="4203736"/>
            <a:ext cx="4864100" cy="16637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3052" y="2322015"/>
            <a:ext cx="1276666" cy="1276666"/>
          </a:xfrm>
          <a:prstGeom prst="rect">
            <a:avLst/>
          </a:prstGeom>
        </p:spPr>
      </p:pic>
    </p:spTree>
    <p:extLst>
      <p:ext uri="{BB962C8B-B14F-4D97-AF65-F5344CB8AC3E}">
        <p14:creationId xmlns:p14="http://schemas.microsoft.com/office/powerpoint/2010/main" val="305118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Approach </a:t>
            </a:r>
            <a:endParaRPr lang="en-US" dirty="0"/>
          </a:p>
        </p:txBody>
      </p:sp>
      <p:sp>
        <p:nvSpPr>
          <p:cNvPr id="3" name="Rounded Rectangle 2"/>
          <p:cNvSpPr/>
          <p:nvPr/>
        </p:nvSpPr>
        <p:spPr>
          <a:xfrm>
            <a:off x="522514" y="3149537"/>
            <a:ext cx="2286246" cy="1468247"/>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High-level policies +</a:t>
            </a:r>
          </a:p>
          <a:p>
            <a:pPr algn="ctr"/>
            <a:r>
              <a:rPr lang="en-US" sz="3200" dirty="0" smtClean="0">
                <a:solidFill>
                  <a:schemeClr val="tx1"/>
                </a:solidFill>
              </a:rPr>
              <a:t>Topology</a:t>
            </a:r>
            <a:endParaRPr lang="en-US" sz="3200" dirty="0">
              <a:solidFill>
                <a:schemeClr val="tx1"/>
              </a:solidFill>
            </a:endParaRPr>
          </a:p>
        </p:txBody>
      </p:sp>
      <p:sp>
        <p:nvSpPr>
          <p:cNvPr id="5" name="Rounded Rectangle 4"/>
          <p:cNvSpPr/>
          <p:nvPr/>
        </p:nvSpPr>
        <p:spPr>
          <a:xfrm>
            <a:off x="9095374" y="3149537"/>
            <a:ext cx="2314304" cy="1468248"/>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F</a:t>
            </a:r>
            <a:r>
              <a:rPr lang="en-US" sz="3200" smtClean="0">
                <a:solidFill>
                  <a:schemeClr val="tx1"/>
                </a:solidFill>
              </a:rPr>
              <a:t>orwarding tables</a:t>
            </a:r>
            <a:endParaRPr lang="en-US" sz="3200" dirty="0">
              <a:solidFill>
                <a:schemeClr val="tx1"/>
              </a:solidFill>
            </a:endParaRPr>
          </a:p>
        </p:txBody>
      </p:sp>
      <p:sp>
        <p:nvSpPr>
          <p:cNvPr id="7" name="TextBox 6"/>
          <p:cNvSpPr txBox="1"/>
          <p:nvPr/>
        </p:nvSpPr>
        <p:spPr>
          <a:xfrm>
            <a:off x="669409" y="4921819"/>
            <a:ext cx="2139351" cy="523220"/>
          </a:xfrm>
          <a:prstGeom prst="rect">
            <a:avLst/>
          </a:prstGeom>
          <a:noFill/>
        </p:spPr>
        <p:txBody>
          <a:bodyPr wrap="square" rtlCol="0">
            <a:spAutoFit/>
          </a:bodyPr>
          <a:lstStyle/>
          <a:p>
            <a:pPr algn="ctr"/>
            <a:r>
              <a:rPr lang="en-US" sz="2800" dirty="0" smtClean="0"/>
              <a:t>INPUT</a:t>
            </a:r>
            <a:endParaRPr lang="en-US" sz="2800" dirty="0"/>
          </a:p>
        </p:txBody>
      </p:sp>
      <p:sp>
        <p:nvSpPr>
          <p:cNvPr id="8" name="TextBox 7"/>
          <p:cNvSpPr txBox="1"/>
          <p:nvPr/>
        </p:nvSpPr>
        <p:spPr>
          <a:xfrm>
            <a:off x="9182850" y="4921819"/>
            <a:ext cx="2139351" cy="523220"/>
          </a:xfrm>
          <a:prstGeom prst="rect">
            <a:avLst/>
          </a:prstGeom>
          <a:noFill/>
        </p:spPr>
        <p:txBody>
          <a:bodyPr wrap="square" rtlCol="0">
            <a:spAutoFit/>
          </a:bodyPr>
          <a:lstStyle/>
          <a:p>
            <a:pPr algn="ctr"/>
            <a:r>
              <a:rPr lang="en-US" sz="2800" smtClean="0"/>
              <a:t>OUTPUT</a:t>
            </a:r>
            <a:endParaRPr lang="en-US" sz="2800" dirty="0"/>
          </a:p>
        </p:txBody>
      </p:sp>
      <p:sp>
        <p:nvSpPr>
          <p:cNvPr id="9" name="Rounded Rectangle 8"/>
          <p:cNvSpPr/>
          <p:nvPr/>
        </p:nvSpPr>
        <p:spPr>
          <a:xfrm>
            <a:off x="4721860" y="3416076"/>
            <a:ext cx="2460414" cy="935167"/>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a:t>
            </a:r>
            <a:r>
              <a:rPr lang="en-US" sz="3200" b="1" i="1" dirty="0" err="1" smtClean="0">
                <a:solidFill>
                  <a:schemeClr val="tx1"/>
                </a:solidFill>
              </a:rPr>
              <a:t>Fwd</a:t>
            </a:r>
            <a:r>
              <a:rPr lang="en-US" sz="3200" b="1" i="1" dirty="0" smtClean="0">
                <a:solidFill>
                  <a:schemeClr val="tx1"/>
                </a:solidFill>
              </a:rPr>
              <a:t>, Reach)</a:t>
            </a:r>
            <a:endParaRPr lang="en-US" sz="3200" b="1" i="1" dirty="0">
              <a:solidFill>
                <a:schemeClr val="tx1"/>
              </a:solidFill>
            </a:endParaRPr>
          </a:p>
        </p:txBody>
      </p:sp>
      <p:sp>
        <p:nvSpPr>
          <p:cNvPr id="10" name="Right Arrow 9"/>
          <p:cNvSpPr/>
          <p:nvPr/>
        </p:nvSpPr>
        <p:spPr>
          <a:xfrm>
            <a:off x="2859262" y="3660093"/>
            <a:ext cx="1862598" cy="447131"/>
          </a:xfrm>
          <a:prstGeom prst="rightArrow">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ight Arrow 10"/>
          <p:cNvSpPr/>
          <p:nvPr/>
        </p:nvSpPr>
        <p:spPr>
          <a:xfrm>
            <a:off x="7207525" y="3660092"/>
            <a:ext cx="1862598" cy="447131"/>
          </a:xfrm>
          <a:prstGeom prst="rightArrow">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 name="TextBox 3"/>
          <p:cNvSpPr txBox="1"/>
          <p:nvPr/>
        </p:nvSpPr>
        <p:spPr>
          <a:xfrm>
            <a:off x="2846637" y="4107223"/>
            <a:ext cx="1824722" cy="1200329"/>
          </a:xfrm>
          <a:prstGeom prst="rect">
            <a:avLst/>
          </a:prstGeom>
          <a:noFill/>
        </p:spPr>
        <p:txBody>
          <a:bodyPr wrap="square" rtlCol="0">
            <a:spAutoFit/>
          </a:bodyPr>
          <a:lstStyle/>
          <a:p>
            <a:r>
              <a:rPr lang="en-US" sz="2400" dirty="0"/>
              <a:t>Constraints on </a:t>
            </a:r>
            <a:r>
              <a:rPr lang="en-US" sz="2400" b="1" i="1" dirty="0" err="1"/>
              <a:t>Fwd</a:t>
            </a:r>
            <a:r>
              <a:rPr lang="en-US" sz="2400" dirty="0"/>
              <a:t> and </a:t>
            </a:r>
            <a:r>
              <a:rPr lang="en-US" sz="2400" b="1" i="1" dirty="0"/>
              <a:t>Reach</a:t>
            </a:r>
          </a:p>
        </p:txBody>
      </p:sp>
      <p:sp>
        <p:nvSpPr>
          <p:cNvPr id="13" name="TextBox 12"/>
          <p:cNvSpPr txBox="1"/>
          <p:nvPr/>
        </p:nvSpPr>
        <p:spPr>
          <a:xfrm>
            <a:off x="7182273" y="4107223"/>
            <a:ext cx="2051077" cy="1200329"/>
          </a:xfrm>
          <a:prstGeom prst="rect">
            <a:avLst/>
          </a:prstGeom>
          <a:noFill/>
        </p:spPr>
        <p:txBody>
          <a:bodyPr wrap="square" rtlCol="0">
            <a:spAutoFit/>
          </a:bodyPr>
          <a:lstStyle/>
          <a:p>
            <a:r>
              <a:rPr lang="en-US" sz="2400" dirty="0" smtClean="0"/>
              <a:t>Paths from </a:t>
            </a:r>
            <a:r>
              <a:rPr lang="en-US" sz="2400" b="1" i="1" dirty="0" err="1" smtClean="0"/>
              <a:t>Fwd</a:t>
            </a:r>
            <a:r>
              <a:rPr lang="en-US" sz="2400" dirty="0" smtClean="0"/>
              <a:t> </a:t>
            </a:r>
            <a:r>
              <a:rPr lang="en-US" sz="2400" dirty="0"/>
              <a:t>and </a:t>
            </a:r>
            <a:r>
              <a:rPr lang="en-US" sz="2400" b="1" i="1" dirty="0" smtClean="0"/>
              <a:t>Reach </a:t>
            </a:r>
            <a:r>
              <a:rPr lang="en-US" sz="2400" dirty="0" smtClean="0"/>
              <a:t>solution</a:t>
            </a:r>
            <a:endParaRPr lang="en-US" sz="2400" b="1" i="1" dirty="0"/>
          </a:p>
        </p:txBody>
      </p:sp>
      <p:sp>
        <p:nvSpPr>
          <p:cNvPr id="6" name="TextBox 5"/>
          <p:cNvSpPr txBox="1"/>
          <p:nvPr/>
        </p:nvSpPr>
        <p:spPr>
          <a:xfrm>
            <a:off x="4106641" y="2899382"/>
            <a:ext cx="3690851" cy="523220"/>
          </a:xfrm>
          <a:prstGeom prst="rect">
            <a:avLst/>
          </a:prstGeom>
          <a:noFill/>
        </p:spPr>
        <p:txBody>
          <a:bodyPr wrap="square" rtlCol="0">
            <a:spAutoFit/>
          </a:bodyPr>
          <a:lstStyle/>
          <a:p>
            <a:r>
              <a:rPr lang="en-US" sz="2800" dirty="0" smtClean="0"/>
              <a:t>Abstract Representation</a:t>
            </a:r>
            <a:endParaRPr lang="en-US" sz="2800" dirty="0"/>
          </a:p>
        </p:txBody>
      </p:sp>
      <p:sp>
        <p:nvSpPr>
          <p:cNvPr id="12" name="Slide Number Placeholder 1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982954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of (</a:t>
            </a:r>
            <a:r>
              <a:rPr lang="en-US" dirty="0" err="1" smtClean="0"/>
              <a:t>Fwd</a:t>
            </a:r>
            <a:r>
              <a:rPr lang="en-US" dirty="0" smtClean="0"/>
              <a:t>, Reach) </a:t>
            </a:r>
            <a:endParaRPr lang="en-US" dirty="0"/>
          </a:p>
        </p:txBody>
      </p:sp>
      <p:pic>
        <p:nvPicPr>
          <p:cNvPr id="3" name="Picture 2" descr="desktop-and-monitor1.png"/>
          <p:cNvPicPr>
            <a:picLocks noChangeAspect="1"/>
          </p:cNvPicPr>
          <p:nvPr/>
        </p:nvPicPr>
        <p:blipFill>
          <a:blip r:embed="rId3" cstate="print"/>
          <a:stretch>
            <a:fillRect/>
          </a:stretch>
        </p:blipFill>
        <p:spPr>
          <a:xfrm>
            <a:off x="712363" y="4235825"/>
            <a:ext cx="715176" cy="561934"/>
          </a:xfrm>
          <a:prstGeom prst="rect">
            <a:avLst/>
          </a:prstGeom>
        </p:spPr>
      </p:pic>
      <p:pic>
        <p:nvPicPr>
          <p:cNvPr id="4" name="Picture 3" descr="desktop-and-monitor1.png"/>
          <p:cNvPicPr>
            <a:picLocks noChangeAspect="1"/>
          </p:cNvPicPr>
          <p:nvPr/>
        </p:nvPicPr>
        <p:blipFill>
          <a:blip r:embed="rId3" cstate="print"/>
          <a:stretch>
            <a:fillRect/>
          </a:stretch>
        </p:blipFill>
        <p:spPr>
          <a:xfrm>
            <a:off x="10360760" y="4235825"/>
            <a:ext cx="715176" cy="561934"/>
          </a:xfrm>
          <a:prstGeom prst="rect">
            <a:avLst/>
          </a:prstGeom>
        </p:spPr>
      </p:pic>
      <p:sp>
        <p:nvSpPr>
          <p:cNvPr id="5" name="Oval 4"/>
          <p:cNvSpPr/>
          <p:nvPr/>
        </p:nvSpPr>
        <p:spPr>
          <a:xfrm>
            <a:off x="2467816" y="4147190"/>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1</a:t>
            </a:r>
            <a:endParaRPr lang="en-US" sz="2800" dirty="0">
              <a:solidFill>
                <a:schemeClr val="tx1"/>
              </a:solidFill>
            </a:endParaRPr>
          </a:p>
        </p:txBody>
      </p:sp>
      <p:sp>
        <p:nvSpPr>
          <p:cNvPr id="6" name="Oval 5"/>
          <p:cNvSpPr/>
          <p:nvPr/>
        </p:nvSpPr>
        <p:spPr>
          <a:xfrm>
            <a:off x="5433300" y="4149728"/>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2</a:t>
            </a:r>
            <a:endParaRPr lang="en-US" sz="2800" dirty="0">
              <a:solidFill>
                <a:schemeClr val="tx1"/>
              </a:solidFill>
            </a:endParaRPr>
          </a:p>
        </p:txBody>
      </p:sp>
      <p:sp>
        <p:nvSpPr>
          <p:cNvPr id="7" name="Oval 6"/>
          <p:cNvSpPr/>
          <p:nvPr/>
        </p:nvSpPr>
        <p:spPr>
          <a:xfrm>
            <a:off x="8691510" y="4147190"/>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3</a:t>
            </a:r>
            <a:endParaRPr lang="en-US" sz="2800" dirty="0">
              <a:solidFill>
                <a:schemeClr val="tx1"/>
              </a:solidFill>
            </a:endParaRPr>
          </a:p>
        </p:txBody>
      </p:sp>
      <p:cxnSp>
        <p:nvCxnSpPr>
          <p:cNvPr id="8" name="Straight Connector 7"/>
          <p:cNvCxnSpPr>
            <a:stCxn id="3" idx="3"/>
            <a:endCxn id="5" idx="2"/>
          </p:cNvCxnSpPr>
          <p:nvPr/>
        </p:nvCxnSpPr>
        <p:spPr>
          <a:xfrm>
            <a:off x="1427539" y="4516792"/>
            <a:ext cx="1040277"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a:endCxn id="6" idx="2"/>
          </p:cNvCxnSpPr>
          <p:nvPr/>
        </p:nvCxnSpPr>
        <p:spPr>
          <a:xfrm>
            <a:off x="3216670" y="4516792"/>
            <a:ext cx="2216630"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6"/>
            <a:endCxn id="7" idx="2"/>
          </p:cNvCxnSpPr>
          <p:nvPr/>
        </p:nvCxnSpPr>
        <p:spPr>
          <a:xfrm flipV="1">
            <a:off x="6182154" y="4516792"/>
            <a:ext cx="2509356"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4" idx="1"/>
          </p:cNvCxnSpPr>
          <p:nvPr/>
        </p:nvCxnSpPr>
        <p:spPr>
          <a:xfrm>
            <a:off x="9440364" y="4516792"/>
            <a:ext cx="92039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4"/>
          </p:cNvCxnSpPr>
          <p:nvPr/>
        </p:nvCxnSpPr>
        <p:spPr>
          <a:xfrm>
            <a:off x="2842243" y="4886394"/>
            <a:ext cx="709071" cy="649186"/>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65809" y="4870279"/>
            <a:ext cx="709071" cy="649186"/>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26154" y="4870279"/>
            <a:ext cx="709071" cy="649186"/>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102533" y="2165549"/>
            <a:ext cx="7730836" cy="461665"/>
          </a:xfrm>
          <a:prstGeom prst="rect">
            <a:avLst/>
          </a:prstGeom>
        </p:spPr>
        <p:txBody>
          <a:bodyPr wrap="square">
            <a:spAutoFit/>
          </a:bodyPr>
          <a:lstStyle/>
          <a:p>
            <a:r>
              <a:rPr lang="en-US" sz="2400" b="1" dirty="0" err="1" smtClean="0"/>
              <a:t>Fwd</a:t>
            </a:r>
            <a:r>
              <a:rPr lang="en-US" sz="2400" b="1" dirty="0" smtClean="0"/>
              <a:t>(S</a:t>
            </a:r>
            <a:r>
              <a:rPr lang="en-US" sz="2400" b="1" baseline="-25000" dirty="0" smtClean="0"/>
              <a:t>1</a:t>
            </a:r>
            <a:r>
              <a:rPr lang="en-US" sz="2400" b="1" dirty="0" smtClean="0"/>
              <a:t>, ID) = S</a:t>
            </a:r>
            <a:r>
              <a:rPr lang="en-US" sz="2400" b="1" baseline="-25000" dirty="0"/>
              <a:t>2</a:t>
            </a:r>
            <a:r>
              <a:rPr lang="en-US" sz="2400" dirty="0" smtClean="0"/>
              <a:t>: Switch S</a:t>
            </a:r>
            <a:r>
              <a:rPr lang="en-US" sz="2400" baseline="-25000" dirty="0" smtClean="0"/>
              <a:t>1 </a:t>
            </a:r>
            <a:r>
              <a:rPr lang="en-US" sz="2400" dirty="0"/>
              <a:t>forwards to </a:t>
            </a:r>
            <a:r>
              <a:rPr lang="en-US" sz="2400" dirty="0" smtClean="0"/>
              <a:t>S</a:t>
            </a:r>
            <a:r>
              <a:rPr lang="en-US" sz="2400" baseline="-25000" dirty="0" smtClean="0"/>
              <a:t>2</a:t>
            </a:r>
            <a:endParaRPr lang="en-US" sz="2400" dirty="0"/>
          </a:p>
        </p:txBody>
      </p:sp>
      <p:cxnSp>
        <p:nvCxnSpPr>
          <p:cNvPr id="45" name="Straight Arrow Connector 44"/>
          <p:cNvCxnSpPr/>
          <p:nvPr/>
        </p:nvCxnSpPr>
        <p:spPr>
          <a:xfrm flipV="1">
            <a:off x="1499739" y="4701593"/>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309525" y="4702861"/>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374944" y="4702861"/>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9439738" y="4705705"/>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76845" y="3926656"/>
            <a:ext cx="2577768" cy="461665"/>
          </a:xfrm>
          <a:prstGeom prst="rect">
            <a:avLst/>
          </a:prstGeom>
          <a:noFill/>
        </p:spPr>
        <p:txBody>
          <a:bodyPr wrap="square" rtlCol="0">
            <a:spAutoFit/>
          </a:bodyPr>
          <a:lstStyle/>
          <a:p>
            <a:r>
              <a:rPr lang="en-US" sz="2400" dirty="0" err="1"/>
              <a:t>Fwd</a:t>
            </a:r>
            <a:r>
              <a:rPr lang="en-US" sz="2400" dirty="0"/>
              <a:t>(S</a:t>
            </a:r>
            <a:r>
              <a:rPr lang="en-US" sz="2400" baseline="-25000" dirty="0"/>
              <a:t>1</a:t>
            </a:r>
            <a:r>
              <a:rPr lang="en-US" sz="2400" dirty="0" smtClean="0"/>
              <a:t>, ID) = S</a:t>
            </a:r>
            <a:r>
              <a:rPr lang="en-US" sz="2400" baseline="-25000" dirty="0" smtClean="0"/>
              <a:t>2</a:t>
            </a:r>
            <a:endParaRPr lang="en-US" sz="2400" dirty="0"/>
          </a:p>
        </p:txBody>
      </p:sp>
      <p:sp>
        <p:nvSpPr>
          <p:cNvPr id="53" name="TextBox 52"/>
          <p:cNvSpPr txBox="1"/>
          <p:nvPr/>
        </p:nvSpPr>
        <p:spPr>
          <a:xfrm>
            <a:off x="6252804" y="3943591"/>
            <a:ext cx="2577768" cy="461665"/>
          </a:xfrm>
          <a:prstGeom prst="rect">
            <a:avLst/>
          </a:prstGeom>
          <a:noFill/>
        </p:spPr>
        <p:txBody>
          <a:bodyPr wrap="square" rtlCol="0">
            <a:spAutoFit/>
          </a:bodyPr>
          <a:lstStyle/>
          <a:p>
            <a:r>
              <a:rPr lang="en-US" sz="2400" dirty="0" err="1" smtClean="0"/>
              <a:t>Fwd</a:t>
            </a:r>
            <a:r>
              <a:rPr lang="en-US" sz="2400" dirty="0" smtClean="0"/>
              <a:t>(S</a:t>
            </a:r>
            <a:r>
              <a:rPr lang="en-US" sz="2400" baseline="-25000" dirty="0" smtClean="0"/>
              <a:t>2</a:t>
            </a:r>
            <a:r>
              <a:rPr lang="en-US" sz="2400" dirty="0" smtClean="0"/>
              <a:t>, ID) </a:t>
            </a:r>
            <a:r>
              <a:rPr lang="en-US" sz="2400" dirty="0"/>
              <a:t>= </a:t>
            </a:r>
            <a:r>
              <a:rPr lang="en-US" sz="2400" dirty="0" smtClean="0"/>
              <a:t>S</a:t>
            </a:r>
            <a:r>
              <a:rPr lang="en-US" sz="2400" baseline="-25000" dirty="0"/>
              <a:t>3</a:t>
            </a:r>
            <a:endParaRPr lang="en-US" sz="2400" dirty="0"/>
          </a:p>
        </p:txBody>
      </p:sp>
      <p:sp>
        <p:nvSpPr>
          <p:cNvPr id="54" name="Rectangle 53"/>
          <p:cNvSpPr/>
          <p:nvPr/>
        </p:nvSpPr>
        <p:spPr>
          <a:xfrm>
            <a:off x="1102533" y="2918289"/>
            <a:ext cx="8923210" cy="461665"/>
          </a:xfrm>
          <a:prstGeom prst="rect">
            <a:avLst/>
          </a:prstGeom>
        </p:spPr>
        <p:txBody>
          <a:bodyPr wrap="square">
            <a:spAutoFit/>
          </a:bodyPr>
          <a:lstStyle/>
          <a:p>
            <a:r>
              <a:rPr lang="en-US" sz="2400" b="1" dirty="0" smtClean="0"/>
              <a:t>Reach(S</a:t>
            </a:r>
            <a:r>
              <a:rPr lang="en-US" sz="2400" b="1" baseline="-25000" dirty="0" smtClean="0"/>
              <a:t>2</a:t>
            </a:r>
            <a:r>
              <a:rPr lang="en-US" sz="2400" b="1" dirty="0" smtClean="0"/>
              <a:t>, ID) = 1</a:t>
            </a:r>
            <a:r>
              <a:rPr lang="en-US" sz="2400" dirty="0" smtClean="0"/>
              <a:t>: Specifies that S</a:t>
            </a:r>
            <a:r>
              <a:rPr lang="en-US" sz="2400" baseline="-25000" dirty="0" smtClean="0"/>
              <a:t>2 </a:t>
            </a:r>
            <a:r>
              <a:rPr lang="en-US" sz="2400" dirty="0" smtClean="0"/>
              <a:t>is reachable in 1 step from source</a:t>
            </a:r>
            <a:endParaRPr lang="en-US" sz="2400" dirty="0"/>
          </a:p>
        </p:txBody>
      </p:sp>
      <p:sp>
        <p:nvSpPr>
          <p:cNvPr id="55" name="TextBox 54"/>
          <p:cNvSpPr txBox="1"/>
          <p:nvPr/>
        </p:nvSpPr>
        <p:spPr>
          <a:xfrm>
            <a:off x="1747217" y="3683811"/>
            <a:ext cx="2577768" cy="461665"/>
          </a:xfrm>
          <a:prstGeom prst="rect">
            <a:avLst/>
          </a:prstGeom>
          <a:noFill/>
        </p:spPr>
        <p:txBody>
          <a:bodyPr wrap="square" rtlCol="0">
            <a:spAutoFit/>
          </a:bodyPr>
          <a:lstStyle/>
          <a:p>
            <a:r>
              <a:rPr lang="en-US" sz="2400" dirty="0"/>
              <a:t>Reach(S</a:t>
            </a:r>
            <a:r>
              <a:rPr lang="en-US" sz="2400" baseline="-25000" dirty="0"/>
              <a:t>1</a:t>
            </a:r>
            <a:r>
              <a:rPr lang="en-US" sz="2400" dirty="0" smtClean="0"/>
              <a:t>, ID) = 0</a:t>
            </a:r>
            <a:endParaRPr lang="en-US" sz="2400" dirty="0"/>
          </a:p>
        </p:txBody>
      </p:sp>
      <p:sp>
        <p:nvSpPr>
          <p:cNvPr id="56" name="TextBox 55"/>
          <p:cNvSpPr txBox="1"/>
          <p:nvPr/>
        </p:nvSpPr>
        <p:spPr>
          <a:xfrm>
            <a:off x="4722616" y="3683811"/>
            <a:ext cx="2577768" cy="461665"/>
          </a:xfrm>
          <a:prstGeom prst="rect">
            <a:avLst/>
          </a:prstGeom>
          <a:noFill/>
        </p:spPr>
        <p:txBody>
          <a:bodyPr wrap="square" rtlCol="0">
            <a:spAutoFit/>
          </a:bodyPr>
          <a:lstStyle/>
          <a:p>
            <a:r>
              <a:rPr lang="en-US" sz="2400" dirty="0" smtClean="0"/>
              <a:t>Reach(S</a:t>
            </a:r>
            <a:r>
              <a:rPr lang="en-US" sz="2400" baseline="-25000" dirty="0" smtClean="0"/>
              <a:t>2</a:t>
            </a:r>
            <a:r>
              <a:rPr lang="en-US" sz="2400" dirty="0" smtClean="0"/>
              <a:t>, ID) = 1</a:t>
            </a:r>
            <a:endParaRPr lang="en-US" sz="2400" dirty="0"/>
          </a:p>
        </p:txBody>
      </p:sp>
      <p:sp>
        <p:nvSpPr>
          <p:cNvPr id="57" name="TextBox 56"/>
          <p:cNvSpPr txBox="1"/>
          <p:nvPr/>
        </p:nvSpPr>
        <p:spPr>
          <a:xfrm>
            <a:off x="7782992" y="3689669"/>
            <a:ext cx="2577768" cy="461665"/>
          </a:xfrm>
          <a:prstGeom prst="rect">
            <a:avLst/>
          </a:prstGeom>
          <a:noFill/>
        </p:spPr>
        <p:txBody>
          <a:bodyPr wrap="square" rtlCol="0">
            <a:spAutoFit/>
          </a:bodyPr>
          <a:lstStyle/>
          <a:p>
            <a:r>
              <a:rPr lang="en-US" sz="2400" dirty="0" smtClean="0"/>
              <a:t>Reach(S</a:t>
            </a:r>
            <a:r>
              <a:rPr lang="en-US" sz="2400" baseline="-25000" dirty="0" smtClean="0"/>
              <a:t>3</a:t>
            </a:r>
            <a:r>
              <a:rPr lang="en-US" sz="2400" dirty="0" smtClean="0"/>
              <a:t>, ID) = 2</a:t>
            </a:r>
            <a:endParaRPr lang="en-US" sz="2400" dirty="0"/>
          </a:p>
        </p:txBody>
      </p:sp>
      <p:sp>
        <p:nvSpPr>
          <p:cNvPr id="10" name="Slide Number Placeholder 9"/>
          <p:cNvSpPr>
            <a:spLocks noGrp="1"/>
          </p:cNvSpPr>
          <p:nvPr>
            <p:ph type="sldNum" sz="quarter" idx="12"/>
          </p:nvPr>
        </p:nvSpPr>
        <p:spPr/>
        <p:txBody>
          <a:bodyPr/>
          <a:lstStyle/>
          <a:p>
            <a:fld id="{4FAB73BC-B049-4115-A692-8D63A059BFB8}" type="slidenum">
              <a:rPr lang="en-US" smtClean="0"/>
              <a:t>11</a:t>
            </a:fld>
            <a:endParaRPr lang="en-US" dirty="0"/>
          </a:p>
        </p:txBody>
      </p:sp>
      <p:sp>
        <p:nvSpPr>
          <p:cNvPr id="9" name="Rectangle 8"/>
          <p:cNvSpPr/>
          <p:nvPr/>
        </p:nvSpPr>
        <p:spPr>
          <a:xfrm>
            <a:off x="1323885" y="5588682"/>
            <a:ext cx="9375229" cy="461665"/>
          </a:xfrm>
          <a:prstGeom prst="rect">
            <a:avLst/>
          </a:prstGeom>
        </p:spPr>
        <p:txBody>
          <a:bodyPr wrap="square">
            <a:spAutoFit/>
          </a:bodyPr>
          <a:lstStyle/>
          <a:p>
            <a:pPr algn="ctr"/>
            <a:r>
              <a:rPr lang="en-US" sz="2400" dirty="0"/>
              <a:t>P</a:t>
            </a:r>
            <a:r>
              <a:rPr lang="en-US" sz="2400" dirty="0" smtClean="0"/>
              <a:t>aths extracted from </a:t>
            </a:r>
            <a:r>
              <a:rPr lang="en-US" sz="2400" dirty="0"/>
              <a:t>the values of </a:t>
            </a:r>
            <a:r>
              <a:rPr lang="en-US" sz="2400" dirty="0" err="1" smtClean="0"/>
              <a:t>Fwd</a:t>
            </a:r>
            <a:r>
              <a:rPr lang="en-US" sz="2400" dirty="0" smtClean="0"/>
              <a:t> and </a:t>
            </a:r>
            <a:r>
              <a:rPr lang="en-US" sz="2400" dirty="0"/>
              <a:t>Reach</a:t>
            </a:r>
          </a:p>
        </p:txBody>
      </p:sp>
    </p:spTree>
    <p:extLst>
      <p:ext uri="{BB962C8B-B14F-4D97-AF65-F5344CB8AC3E}">
        <p14:creationId xmlns:p14="http://schemas.microsoft.com/office/powerpoint/2010/main" val="2054039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2" grpId="0"/>
      <p:bldP spid="52" grpId="1"/>
      <p:bldP spid="53" grpId="0"/>
      <p:bldP spid="53" grpId="1"/>
      <p:bldP spid="54" grpId="0"/>
      <p:bldP spid="55" grpId="0"/>
      <p:bldP spid="56" grpId="0"/>
      <p:bldP spid="5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Reachability Constraints</a:t>
            </a:r>
            <a:endParaRPr lang="en-US" dirty="0"/>
          </a:p>
        </p:txBody>
      </p:sp>
      <p:pic>
        <p:nvPicPr>
          <p:cNvPr id="3" name="Picture 2" descr="desktop-and-monitor1.png"/>
          <p:cNvPicPr>
            <a:picLocks noChangeAspect="1"/>
          </p:cNvPicPr>
          <p:nvPr/>
        </p:nvPicPr>
        <p:blipFill>
          <a:blip r:embed="rId3" cstate="print"/>
          <a:stretch>
            <a:fillRect/>
          </a:stretch>
        </p:blipFill>
        <p:spPr>
          <a:xfrm>
            <a:off x="712363" y="3368738"/>
            <a:ext cx="715176" cy="561934"/>
          </a:xfrm>
          <a:prstGeom prst="rect">
            <a:avLst/>
          </a:prstGeom>
        </p:spPr>
      </p:pic>
      <p:pic>
        <p:nvPicPr>
          <p:cNvPr id="4" name="Picture 3" descr="desktop-and-monitor1.png"/>
          <p:cNvPicPr>
            <a:picLocks noChangeAspect="1"/>
          </p:cNvPicPr>
          <p:nvPr/>
        </p:nvPicPr>
        <p:blipFill>
          <a:blip r:embed="rId3" cstate="print"/>
          <a:stretch>
            <a:fillRect/>
          </a:stretch>
        </p:blipFill>
        <p:spPr>
          <a:xfrm>
            <a:off x="10360760" y="3368738"/>
            <a:ext cx="715176" cy="561934"/>
          </a:xfrm>
          <a:prstGeom prst="rect">
            <a:avLst/>
          </a:prstGeom>
        </p:spPr>
      </p:pic>
      <p:sp>
        <p:nvSpPr>
          <p:cNvPr id="5" name="Oval 4"/>
          <p:cNvSpPr/>
          <p:nvPr/>
        </p:nvSpPr>
        <p:spPr>
          <a:xfrm>
            <a:off x="2467816" y="3280103"/>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1</a:t>
            </a:r>
            <a:endParaRPr lang="en-US" sz="2800" dirty="0">
              <a:solidFill>
                <a:schemeClr val="tx1"/>
              </a:solidFill>
            </a:endParaRPr>
          </a:p>
        </p:txBody>
      </p:sp>
      <p:sp>
        <p:nvSpPr>
          <p:cNvPr id="6" name="Oval 5"/>
          <p:cNvSpPr/>
          <p:nvPr/>
        </p:nvSpPr>
        <p:spPr>
          <a:xfrm>
            <a:off x="6568611" y="3292149"/>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4</a:t>
            </a:r>
            <a:endParaRPr lang="en-US" sz="2800" dirty="0">
              <a:solidFill>
                <a:schemeClr val="tx1"/>
              </a:solidFill>
            </a:endParaRPr>
          </a:p>
        </p:txBody>
      </p:sp>
      <p:sp>
        <p:nvSpPr>
          <p:cNvPr id="7" name="Oval 6"/>
          <p:cNvSpPr/>
          <p:nvPr/>
        </p:nvSpPr>
        <p:spPr>
          <a:xfrm>
            <a:off x="8691510" y="3280103"/>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5</a:t>
            </a:r>
            <a:endParaRPr lang="en-US" sz="2800" dirty="0">
              <a:solidFill>
                <a:schemeClr val="tx1"/>
              </a:solidFill>
            </a:endParaRPr>
          </a:p>
        </p:txBody>
      </p:sp>
      <p:cxnSp>
        <p:nvCxnSpPr>
          <p:cNvPr id="8" name="Straight Connector 7"/>
          <p:cNvCxnSpPr>
            <a:stCxn id="3" idx="3"/>
            <a:endCxn id="5" idx="2"/>
          </p:cNvCxnSpPr>
          <p:nvPr/>
        </p:nvCxnSpPr>
        <p:spPr>
          <a:xfrm>
            <a:off x="1427539" y="3649705"/>
            <a:ext cx="1040277"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33" idx="2"/>
          </p:cNvCxnSpPr>
          <p:nvPr/>
        </p:nvCxnSpPr>
        <p:spPr>
          <a:xfrm>
            <a:off x="2842243" y="4019307"/>
            <a:ext cx="1675970" cy="621902"/>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6"/>
            <a:endCxn id="7" idx="2"/>
          </p:cNvCxnSpPr>
          <p:nvPr/>
        </p:nvCxnSpPr>
        <p:spPr>
          <a:xfrm flipV="1">
            <a:off x="7317465" y="3649705"/>
            <a:ext cx="1374045" cy="12046"/>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4" idx="1"/>
          </p:cNvCxnSpPr>
          <p:nvPr/>
        </p:nvCxnSpPr>
        <p:spPr>
          <a:xfrm>
            <a:off x="9440364" y="3649705"/>
            <a:ext cx="92039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9980" y="5291447"/>
            <a:ext cx="9112999" cy="830997"/>
          </a:xfrm>
          <a:prstGeom prst="rect">
            <a:avLst/>
          </a:prstGeom>
          <a:noFill/>
        </p:spPr>
        <p:txBody>
          <a:bodyPr wrap="square" rtlCol="0">
            <a:spAutoFit/>
          </a:bodyPr>
          <a:lstStyle/>
          <a:p>
            <a:pPr algn="ctr"/>
            <a:r>
              <a:rPr lang="en-US" sz="2400" dirty="0" smtClean="0"/>
              <a:t>If a switch is reachable in k steps, </a:t>
            </a:r>
          </a:p>
          <a:p>
            <a:pPr algn="ctr"/>
            <a:r>
              <a:rPr lang="en-US" sz="2400" dirty="0" smtClean="0"/>
              <a:t>one of its neighbors must be reachable in k - 1 steps</a:t>
            </a:r>
            <a:endParaRPr lang="en-US" sz="2400" dirty="0"/>
          </a:p>
        </p:txBody>
      </p:sp>
      <p:sp>
        <p:nvSpPr>
          <p:cNvPr id="10" name="Slide Number Placeholder 9"/>
          <p:cNvSpPr>
            <a:spLocks noGrp="1"/>
          </p:cNvSpPr>
          <p:nvPr>
            <p:ph type="sldNum" sz="quarter" idx="12"/>
          </p:nvPr>
        </p:nvSpPr>
        <p:spPr/>
        <p:txBody>
          <a:bodyPr/>
          <a:lstStyle/>
          <a:p>
            <a:fld id="{4FAB73BC-B049-4115-A692-8D63A059BFB8}" type="slidenum">
              <a:rPr lang="en-US" smtClean="0"/>
              <a:t>12</a:t>
            </a:fld>
            <a:endParaRPr lang="en-US" dirty="0"/>
          </a:p>
        </p:txBody>
      </p:sp>
      <p:sp>
        <p:nvSpPr>
          <p:cNvPr id="33" name="Oval 32"/>
          <p:cNvSpPr/>
          <p:nvPr/>
        </p:nvSpPr>
        <p:spPr>
          <a:xfrm>
            <a:off x="4518213" y="4271607"/>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2</a:t>
            </a:r>
            <a:endParaRPr lang="en-US" sz="2800" baseline="-25000" dirty="0">
              <a:solidFill>
                <a:schemeClr val="tx1"/>
              </a:solidFill>
            </a:endParaRPr>
          </a:p>
        </p:txBody>
      </p:sp>
      <p:sp>
        <p:nvSpPr>
          <p:cNvPr id="38" name="Oval 37"/>
          <p:cNvSpPr/>
          <p:nvPr/>
        </p:nvSpPr>
        <p:spPr>
          <a:xfrm>
            <a:off x="4518213" y="2116999"/>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3</a:t>
            </a:r>
            <a:endParaRPr lang="en-US" sz="2800" dirty="0">
              <a:solidFill>
                <a:schemeClr val="tx1"/>
              </a:solidFill>
            </a:endParaRPr>
          </a:p>
        </p:txBody>
      </p:sp>
      <p:cxnSp>
        <p:nvCxnSpPr>
          <p:cNvPr id="39" name="Straight Connector 38"/>
          <p:cNvCxnSpPr>
            <a:stCxn id="5" idx="0"/>
            <a:endCxn id="38" idx="2"/>
          </p:cNvCxnSpPr>
          <p:nvPr/>
        </p:nvCxnSpPr>
        <p:spPr>
          <a:xfrm flipV="1">
            <a:off x="2842243" y="2486601"/>
            <a:ext cx="1675970" cy="793502"/>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6"/>
            <a:endCxn id="6" idx="0"/>
          </p:cNvCxnSpPr>
          <p:nvPr/>
        </p:nvCxnSpPr>
        <p:spPr>
          <a:xfrm>
            <a:off x="5267067" y="2486601"/>
            <a:ext cx="1675971" cy="80554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6"/>
            <a:endCxn id="6" idx="4"/>
          </p:cNvCxnSpPr>
          <p:nvPr/>
        </p:nvCxnSpPr>
        <p:spPr>
          <a:xfrm flipV="1">
            <a:off x="5267067" y="4031353"/>
            <a:ext cx="1675971" cy="60985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34838" y="2899533"/>
            <a:ext cx="1425163" cy="461665"/>
          </a:xfrm>
          <a:prstGeom prst="rect">
            <a:avLst/>
          </a:prstGeom>
          <a:noFill/>
        </p:spPr>
        <p:txBody>
          <a:bodyPr wrap="square" rtlCol="0">
            <a:spAutoFit/>
          </a:bodyPr>
          <a:lstStyle/>
          <a:p>
            <a:r>
              <a:rPr lang="en-US" sz="2400" dirty="0" smtClean="0"/>
              <a:t>SRC</a:t>
            </a:r>
            <a:endParaRPr lang="en-US" sz="2400" dirty="0"/>
          </a:p>
        </p:txBody>
      </p:sp>
      <p:sp>
        <p:nvSpPr>
          <p:cNvPr id="58" name="TextBox 57"/>
          <p:cNvSpPr txBox="1"/>
          <p:nvPr/>
        </p:nvSpPr>
        <p:spPr>
          <a:xfrm>
            <a:off x="10443098" y="2899533"/>
            <a:ext cx="1425163" cy="461665"/>
          </a:xfrm>
          <a:prstGeom prst="rect">
            <a:avLst/>
          </a:prstGeom>
          <a:noFill/>
        </p:spPr>
        <p:txBody>
          <a:bodyPr wrap="square" rtlCol="0">
            <a:spAutoFit/>
          </a:bodyPr>
          <a:lstStyle/>
          <a:p>
            <a:r>
              <a:rPr lang="en-US" sz="2400" dirty="0" smtClean="0"/>
              <a:t>DST</a:t>
            </a:r>
            <a:endParaRPr lang="en-US" sz="2400" dirty="0"/>
          </a:p>
        </p:txBody>
      </p:sp>
      <p:sp>
        <p:nvSpPr>
          <p:cNvPr id="59" name="TextBox 58"/>
          <p:cNvSpPr txBox="1"/>
          <p:nvPr/>
        </p:nvSpPr>
        <p:spPr>
          <a:xfrm>
            <a:off x="6715603" y="4047066"/>
            <a:ext cx="2577768" cy="523220"/>
          </a:xfrm>
          <a:prstGeom prst="rect">
            <a:avLst/>
          </a:prstGeom>
          <a:noFill/>
        </p:spPr>
        <p:txBody>
          <a:bodyPr wrap="square" rtlCol="0">
            <a:spAutoFit/>
          </a:bodyPr>
          <a:lstStyle/>
          <a:p>
            <a:r>
              <a:rPr lang="en-US" sz="2600" dirty="0" smtClean="0"/>
              <a:t>Reach(</a:t>
            </a:r>
            <a:r>
              <a:rPr lang="en-US" sz="2800" dirty="0" smtClean="0"/>
              <a:t>S</a:t>
            </a:r>
            <a:r>
              <a:rPr lang="en-US" sz="2800" baseline="-25000" dirty="0"/>
              <a:t>4</a:t>
            </a:r>
            <a:r>
              <a:rPr lang="en-US" sz="2600" dirty="0" smtClean="0"/>
              <a:t>, ID) = k</a:t>
            </a:r>
            <a:endParaRPr lang="en-US" sz="2600" dirty="0"/>
          </a:p>
        </p:txBody>
      </p:sp>
      <p:sp>
        <p:nvSpPr>
          <p:cNvPr id="85" name="TextBox 84"/>
          <p:cNvSpPr txBox="1"/>
          <p:nvPr/>
        </p:nvSpPr>
        <p:spPr>
          <a:xfrm>
            <a:off x="3488795" y="2884143"/>
            <a:ext cx="2979232" cy="492443"/>
          </a:xfrm>
          <a:prstGeom prst="rect">
            <a:avLst/>
          </a:prstGeom>
          <a:noFill/>
        </p:spPr>
        <p:txBody>
          <a:bodyPr wrap="square" rtlCol="0">
            <a:spAutoFit/>
          </a:bodyPr>
          <a:lstStyle/>
          <a:p>
            <a:r>
              <a:rPr lang="en-US" sz="2600" dirty="0" smtClean="0"/>
              <a:t>Reach(</a:t>
            </a:r>
            <a:r>
              <a:rPr lang="en-US" sz="2400" dirty="0" smtClean="0"/>
              <a:t>S</a:t>
            </a:r>
            <a:r>
              <a:rPr lang="en-US" sz="2400" baseline="-25000" dirty="0" smtClean="0"/>
              <a:t>3</a:t>
            </a:r>
            <a:r>
              <a:rPr lang="en-US" sz="2600" dirty="0" smtClean="0"/>
              <a:t>, ID) = k - 1</a:t>
            </a:r>
            <a:endParaRPr lang="en-US" sz="2600" dirty="0"/>
          </a:p>
        </p:txBody>
      </p:sp>
      <p:sp>
        <p:nvSpPr>
          <p:cNvPr id="92" name="TextBox 91"/>
          <p:cNvSpPr txBox="1"/>
          <p:nvPr/>
        </p:nvSpPr>
        <p:spPr>
          <a:xfrm>
            <a:off x="3489044" y="3744749"/>
            <a:ext cx="2892353" cy="492443"/>
          </a:xfrm>
          <a:prstGeom prst="rect">
            <a:avLst/>
          </a:prstGeom>
          <a:noFill/>
        </p:spPr>
        <p:txBody>
          <a:bodyPr wrap="square" rtlCol="0">
            <a:spAutoFit/>
          </a:bodyPr>
          <a:lstStyle/>
          <a:p>
            <a:r>
              <a:rPr lang="en-US" sz="2600" dirty="0" smtClean="0"/>
              <a:t>Reach(</a:t>
            </a:r>
            <a:r>
              <a:rPr lang="en-US" sz="2400" dirty="0" smtClean="0"/>
              <a:t>S</a:t>
            </a:r>
            <a:r>
              <a:rPr lang="en-US" sz="2400" baseline="-25000" dirty="0"/>
              <a:t>2</a:t>
            </a:r>
            <a:r>
              <a:rPr lang="en-US" sz="2600" dirty="0" smtClean="0"/>
              <a:t>, ID) = k - 1</a:t>
            </a:r>
            <a:endParaRPr lang="en-US" sz="2600" dirty="0"/>
          </a:p>
        </p:txBody>
      </p:sp>
      <mc:AlternateContent xmlns:mc="http://schemas.openxmlformats.org/markup-compatibility/2006" xmlns:a14="http://schemas.microsoft.com/office/drawing/2010/main">
        <mc:Choice Requires="a14">
          <p:sp>
            <p:nvSpPr>
              <p:cNvPr id="97" name="TextBox 96"/>
              <p:cNvSpPr txBox="1"/>
              <p:nvPr/>
            </p:nvSpPr>
            <p:spPr>
              <a:xfrm>
                <a:off x="4252560" y="3308043"/>
                <a:ext cx="12801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charset="0"/>
                          <a:ea typeface="Cambria Math" charset="0"/>
                          <a:cs typeface="Cambria Math" charset="0"/>
                        </a:rPr>
                        <m:t>∨</m:t>
                      </m:r>
                    </m:oMath>
                  </m:oMathPara>
                </a14:m>
                <a:endParaRPr lang="en-US" sz="3600" dirty="0"/>
              </a:p>
            </p:txBody>
          </p:sp>
        </mc:Choice>
        <mc:Fallback xmlns="">
          <p:sp>
            <p:nvSpPr>
              <p:cNvPr id="97" name="TextBox 96"/>
              <p:cNvSpPr txBox="1">
                <a:spLocks noRot="1" noChangeAspect="1" noMove="1" noResize="1" noEditPoints="1" noAdjustHandles="1" noChangeArrowheads="1" noChangeShapeType="1" noTextEdit="1"/>
              </p:cNvSpPr>
              <p:nvPr/>
            </p:nvSpPr>
            <p:spPr>
              <a:xfrm>
                <a:off x="4252560" y="3308043"/>
                <a:ext cx="1280160" cy="646331"/>
              </a:xfrm>
              <a:prstGeom prst="rect">
                <a:avLst/>
              </a:prstGeom>
              <a:blipFill rotWithShape="0">
                <a:blip r:embed="rId12"/>
                <a:stretch>
                  <a:fillRect/>
                </a:stretch>
              </a:blipFill>
            </p:spPr>
            <p:txBody>
              <a:bodyPr/>
              <a:lstStyle/>
              <a:p>
                <a:r>
                  <a:rPr lang="en-US">
                    <a:noFill/>
                  </a:rPr>
                  <a:t> </a:t>
                </a:r>
              </a:p>
            </p:txBody>
          </p:sp>
        </mc:Fallback>
      </mc:AlternateContent>
      <p:sp>
        <p:nvSpPr>
          <p:cNvPr id="99" name="TextBox 98"/>
          <p:cNvSpPr txBox="1"/>
          <p:nvPr/>
        </p:nvSpPr>
        <p:spPr>
          <a:xfrm>
            <a:off x="5827849" y="2312720"/>
            <a:ext cx="2979232" cy="492443"/>
          </a:xfrm>
          <a:prstGeom prst="rect">
            <a:avLst/>
          </a:prstGeom>
          <a:noFill/>
        </p:spPr>
        <p:txBody>
          <a:bodyPr wrap="square" rtlCol="0">
            <a:spAutoFit/>
          </a:bodyPr>
          <a:lstStyle/>
          <a:p>
            <a:r>
              <a:rPr lang="en-US" sz="2600" dirty="0" err="1" smtClean="0"/>
              <a:t>Fwd</a:t>
            </a:r>
            <a:r>
              <a:rPr lang="en-US" sz="2600" dirty="0" smtClean="0"/>
              <a:t>(S</a:t>
            </a:r>
            <a:r>
              <a:rPr lang="en-US" sz="2600" baseline="-25000" dirty="0" smtClean="0"/>
              <a:t>3</a:t>
            </a:r>
            <a:r>
              <a:rPr lang="en-US" sz="2600" dirty="0" smtClean="0"/>
              <a:t>, ID) = S</a:t>
            </a:r>
            <a:r>
              <a:rPr lang="en-US" sz="2600" baseline="-25000" dirty="0" smtClean="0"/>
              <a:t>4</a:t>
            </a:r>
            <a:r>
              <a:rPr lang="en-US" sz="2600" dirty="0" smtClean="0"/>
              <a:t> </a:t>
            </a:r>
            <a:endParaRPr lang="en-US" sz="2600" dirty="0"/>
          </a:p>
        </p:txBody>
      </p:sp>
      <p:cxnSp>
        <p:nvCxnSpPr>
          <p:cNvPr id="101" name="Straight Arrow Connector 100"/>
          <p:cNvCxnSpPr>
            <a:endCxn id="6" idx="0"/>
          </p:cNvCxnSpPr>
          <p:nvPr/>
        </p:nvCxnSpPr>
        <p:spPr>
          <a:xfrm>
            <a:off x="5269385" y="2479796"/>
            <a:ext cx="1673653" cy="812353"/>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10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9" grpId="0"/>
      <p:bldP spid="85" grpId="0"/>
      <p:bldP spid="92" grpId="0"/>
      <p:bldP spid="92" grpId="1"/>
      <p:bldP spid="97" grpId="0"/>
      <p:bldP spid="97" grpId="1"/>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Constraints</a:t>
            </a:r>
            <a:endParaRPr lang="en-US" dirty="0"/>
          </a:p>
        </p:txBody>
      </p:sp>
      <p:sp>
        <p:nvSpPr>
          <p:cNvPr id="13" name="Oval 12"/>
          <p:cNvSpPr/>
          <p:nvPr/>
        </p:nvSpPr>
        <p:spPr>
          <a:xfrm>
            <a:off x="5427454" y="355955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1</a:t>
            </a:r>
            <a:endParaRPr lang="en-US" sz="2800" dirty="0">
              <a:solidFill>
                <a:schemeClr val="tx1"/>
              </a:solidFill>
            </a:endParaRPr>
          </a:p>
        </p:txBody>
      </p:sp>
      <p:sp>
        <p:nvSpPr>
          <p:cNvPr id="14" name="Oval 13"/>
          <p:cNvSpPr/>
          <p:nvPr/>
        </p:nvSpPr>
        <p:spPr>
          <a:xfrm>
            <a:off x="7027289" y="2619891"/>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r>
              <a:rPr lang="en-US" sz="2800" baseline="-25000" dirty="0">
                <a:solidFill>
                  <a:schemeClr val="tx1"/>
                </a:solidFill>
              </a:rPr>
              <a:t>2</a:t>
            </a:r>
            <a:endParaRPr lang="en-US" sz="2800" dirty="0">
              <a:solidFill>
                <a:schemeClr val="tx1"/>
              </a:solidFill>
            </a:endParaRPr>
          </a:p>
        </p:txBody>
      </p:sp>
      <p:sp>
        <p:nvSpPr>
          <p:cNvPr id="15" name="Oval 14"/>
          <p:cNvSpPr/>
          <p:nvPr/>
        </p:nvSpPr>
        <p:spPr>
          <a:xfrm>
            <a:off x="6672742" y="4651070"/>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3</a:t>
            </a:r>
            <a:endParaRPr lang="en-US" sz="2800" dirty="0">
              <a:solidFill>
                <a:schemeClr val="tx1"/>
              </a:solidFill>
            </a:endParaRPr>
          </a:p>
        </p:txBody>
      </p:sp>
      <p:sp>
        <p:nvSpPr>
          <p:cNvPr id="16" name="Oval 15"/>
          <p:cNvSpPr/>
          <p:nvPr/>
        </p:nvSpPr>
        <p:spPr>
          <a:xfrm>
            <a:off x="8445750" y="355955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5</a:t>
            </a:r>
            <a:endParaRPr lang="en-US" sz="2800" dirty="0">
              <a:solidFill>
                <a:schemeClr val="tx1"/>
              </a:solidFill>
            </a:endParaRPr>
          </a:p>
        </p:txBody>
      </p:sp>
      <p:cxnSp>
        <p:nvCxnSpPr>
          <p:cNvPr id="17" name="Straight Connector 16"/>
          <p:cNvCxnSpPr>
            <a:stCxn id="19" idx="2"/>
            <a:endCxn id="16" idx="4"/>
          </p:cNvCxnSpPr>
          <p:nvPr/>
        </p:nvCxnSpPr>
        <p:spPr>
          <a:xfrm flipH="1" flipV="1">
            <a:off x="5801881" y="4298759"/>
            <a:ext cx="870861" cy="721913"/>
          </a:xfrm>
          <a:prstGeom prst="line">
            <a:avLst/>
          </a:prstGeom>
          <a:ln w="44450"/>
        </p:spPr>
        <p:style>
          <a:lnRef idx="1">
            <a:schemeClr val="dk1"/>
          </a:lnRef>
          <a:fillRef idx="0">
            <a:schemeClr val="dk1"/>
          </a:fillRef>
          <a:effectRef idx="0">
            <a:schemeClr val="dk1"/>
          </a:effectRef>
          <a:fontRef idx="minor">
            <a:schemeClr val="tx1"/>
          </a:fontRef>
        </p:style>
      </p:cxnSp>
      <p:cxnSp>
        <p:nvCxnSpPr>
          <p:cNvPr id="18" name="Straight Connector 17"/>
          <p:cNvCxnSpPr>
            <a:stCxn id="16" idx="0"/>
            <a:endCxn id="17" idx="2"/>
          </p:cNvCxnSpPr>
          <p:nvPr/>
        </p:nvCxnSpPr>
        <p:spPr>
          <a:xfrm flipV="1">
            <a:off x="5801881" y="2989493"/>
            <a:ext cx="1225408" cy="57006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9" idx="6"/>
          </p:cNvCxnSpPr>
          <p:nvPr/>
        </p:nvCxnSpPr>
        <p:spPr>
          <a:xfrm flipV="1">
            <a:off x="7421596" y="4237871"/>
            <a:ext cx="1162461" cy="78280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5"/>
          </p:cNvCxnSpPr>
          <p:nvPr/>
        </p:nvCxnSpPr>
        <p:spPr>
          <a:xfrm>
            <a:off x="7666476" y="3250841"/>
            <a:ext cx="841503" cy="4393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p:cNvCxnSpPr>
          <p:nvPr/>
        </p:nvCxnSpPr>
        <p:spPr>
          <a:xfrm flipV="1">
            <a:off x="7776143" y="2977970"/>
            <a:ext cx="2164693" cy="1152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191982" y="3165583"/>
            <a:ext cx="813705" cy="61025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940836" y="2608368"/>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4</a:t>
            </a:r>
            <a:endParaRPr lang="en-US" sz="2800" dirty="0">
              <a:solidFill>
                <a:schemeClr val="tx1"/>
              </a:solidFill>
            </a:endParaRPr>
          </a:p>
        </p:txBody>
      </p:sp>
      <p:cxnSp>
        <p:nvCxnSpPr>
          <p:cNvPr id="24" name="Straight Connector 23"/>
          <p:cNvCxnSpPr>
            <a:stCxn id="16" idx="6"/>
            <a:endCxn id="20" idx="2"/>
          </p:cNvCxnSpPr>
          <p:nvPr/>
        </p:nvCxnSpPr>
        <p:spPr>
          <a:xfrm>
            <a:off x="6176308" y="3929157"/>
            <a:ext cx="226944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5566" y="2161420"/>
            <a:ext cx="4484479" cy="830997"/>
          </a:xfrm>
          <a:prstGeom prst="rect">
            <a:avLst/>
          </a:prstGeom>
          <a:noFill/>
        </p:spPr>
        <p:txBody>
          <a:bodyPr wrap="square" rtlCol="0">
            <a:spAutoFit/>
          </a:bodyPr>
          <a:lstStyle/>
          <a:p>
            <a:r>
              <a:rPr lang="en-US" sz="2400" dirty="0" smtClean="0"/>
              <a:t>Waypoint: Blue Tenant </a:t>
            </a:r>
            <a:r>
              <a:rPr lang="en-US" sz="2400" dirty="0" smtClean="0">
                <a:solidFill>
                  <a:srgbClr val="407EB9"/>
                </a:solidFill>
              </a:rPr>
              <a:t>🀫 </a:t>
            </a:r>
            <a:r>
              <a:rPr lang="en-US" sz="2400" dirty="0" smtClean="0"/>
              <a:t>specifies path must traverse through S</a:t>
            </a:r>
            <a:r>
              <a:rPr lang="en-US" sz="2400" baseline="-25000" dirty="0" smtClean="0"/>
              <a:t>4</a:t>
            </a:r>
            <a:endParaRPr lang="en-US" sz="2400" dirty="0"/>
          </a:p>
        </p:txBody>
      </p:sp>
      <mc:AlternateContent xmlns:mc="http://schemas.openxmlformats.org/markup-compatibility/2006" xmlns:a14="http://schemas.microsoft.com/office/drawing/2010/main">
        <mc:Choice Requires="a14">
          <p:sp>
            <p:nvSpPr>
              <p:cNvPr id="26" name="TextBox 25"/>
              <p:cNvSpPr txBox="1"/>
              <p:nvPr/>
            </p:nvSpPr>
            <p:spPr>
              <a:xfrm>
                <a:off x="8820177" y="2115503"/>
                <a:ext cx="3055358" cy="492443"/>
              </a:xfrm>
              <a:prstGeom prst="rect">
                <a:avLst/>
              </a:prstGeom>
              <a:noFill/>
            </p:spPr>
            <p:txBody>
              <a:bodyPr wrap="square" rtlCol="0">
                <a:spAutoFit/>
              </a:bodyPr>
              <a:lstStyle/>
              <a:p>
                <a14:m>
                  <m:oMath xmlns:m="http://schemas.openxmlformats.org/officeDocument/2006/math">
                    <m:r>
                      <a:rPr lang="en-US" sz="2600" i="1" smtClean="0">
                        <a:solidFill>
                          <a:srgbClr val="0070C0"/>
                        </a:solidFill>
                        <a:latin typeface="Cambria Math" charset="0"/>
                        <a:ea typeface="Cambria Math" charset="0"/>
                        <a:cs typeface="Cambria Math" charset="0"/>
                      </a:rPr>
                      <m:t>∃</m:t>
                    </m:r>
                    <m:r>
                      <a:rPr lang="en-US" sz="2600" b="0" i="1" smtClean="0">
                        <a:solidFill>
                          <a:srgbClr val="0070C0"/>
                        </a:solidFill>
                        <a:latin typeface="Cambria Math" charset="0"/>
                        <a:ea typeface="Cambria Math" charset="0"/>
                        <a:cs typeface="Cambria Math" charset="0"/>
                      </a:rPr>
                      <m:t>𝑘</m:t>
                    </m:r>
                    <m:r>
                      <a:rPr lang="en-US" sz="2600" b="0" i="1" smtClean="0">
                        <a:solidFill>
                          <a:srgbClr val="0070C0"/>
                        </a:solidFill>
                        <a:latin typeface="Cambria Math" charset="0"/>
                        <a:ea typeface="Cambria Math" charset="0"/>
                        <a:cs typeface="Cambria Math" charset="0"/>
                      </a:rPr>
                      <m:t>. </m:t>
                    </m:r>
                  </m:oMath>
                </a14:m>
                <a:r>
                  <a:rPr lang="en-US" sz="2600" dirty="0" smtClean="0">
                    <a:solidFill>
                      <a:srgbClr val="0070C0"/>
                    </a:solidFill>
                  </a:rPr>
                  <a:t>Reach(S</a:t>
                </a:r>
                <a:r>
                  <a:rPr lang="en-US" sz="2600" baseline="-25000" dirty="0" smtClean="0">
                    <a:solidFill>
                      <a:srgbClr val="0070C0"/>
                    </a:solidFill>
                  </a:rPr>
                  <a:t>4</a:t>
                </a:r>
                <a:r>
                  <a:rPr lang="en-US" sz="2600" dirty="0" smtClean="0">
                    <a:solidFill>
                      <a:srgbClr val="0070C0"/>
                    </a:solidFill>
                  </a:rPr>
                  <a:t>, ID) = k  </a:t>
                </a:r>
                <a:endParaRPr lang="en-US" sz="26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820177" y="2115503"/>
                <a:ext cx="3055358" cy="492443"/>
              </a:xfrm>
              <a:prstGeom prst="rect">
                <a:avLst/>
              </a:prstGeom>
              <a:blipFill rotWithShape="0">
                <a:blip r:embed="rId3"/>
                <a:stretch>
                  <a:fillRect t="-9877" r="-2994" b="-32099"/>
                </a:stretch>
              </a:blipFill>
            </p:spPr>
            <p:txBody>
              <a:bodyPr/>
              <a:lstStyle/>
              <a:p>
                <a:r>
                  <a:rPr lang="en-US">
                    <a:noFill/>
                  </a:rPr>
                  <a:t> </a:t>
                </a:r>
              </a:p>
            </p:txBody>
          </p:sp>
        </mc:Fallback>
      </mc:AlternateContent>
      <p:sp>
        <p:nvSpPr>
          <p:cNvPr id="27" name="TextBox 26"/>
          <p:cNvSpPr txBox="1"/>
          <p:nvPr/>
        </p:nvSpPr>
        <p:spPr>
          <a:xfrm>
            <a:off x="582640" y="3467762"/>
            <a:ext cx="5119220" cy="830997"/>
          </a:xfrm>
          <a:prstGeom prst="rect">
            <a:avLst/>
          </a:prstGeom>
          <a:noFill/>
        </p:spPr>
        <p:txBody>
          <a:bodyPr wrap="square" rtlCol="0">
            <a:spAutoFit/>
          </a:bodyPr>
          <a:lstStyle/>
          <a:p>
            <a:r>
              <a:rPr lang="en-US" sz="2400" dirty="0" smtClean="0"/>
              <a:t>Isolation: Blue Tenant </a:t>
            </a:r>
            <a:r>
              <a:rPr lang="en-US" sz="2400" dirty="0" smtClean="0">
                <a:solidFill>
                  <a:srgbClr val="407EB9"/>
                </a:solidFill>
              </a:rPr>
              <a:t>🀫 </a:t>
            </a:r>
            <a:r>
              <a:rPr lang="en-US" sz="2400" dirty="0" smtClean="0"/>
              <a:t>and Red Tenant </a:t>
            </a:r>
            <a:r>
              <a:rPr lang="en-US" sz="2400" dirty="0" smtClean="0">
                <a:solidFill>
                  <a:srgbClr val="DD4E23"/>
                </a:solidFill>
              </a:rPr>
              <a:t>🀫</a:t>
            </a:r>
            <a:r>
              <a:rPr lang="en-US" sz="2400" dirty="0" smtClean="0"/>
              <a:t> paths do not share any link</a:t>
            </a:r>
            <a:endParaRPr lang="en-US" sz="2400" dirty="0"/>
          </a:p>
        </p:txBody>
      </p:sp>
      <mc:AlternateContent xmlns:mc="http://schemas.openxmlformats.org/markup-compatibility/2006" xmlns:a14="http://schemas.microsoft.com/office/drawing/2010/main">
        <mc:Choice Requires="a14">
          <p:sp>
            <p:nvSpPr>
              <p:cNvPr id="28" name="TextBox 27"/>
              <p:cNvSpPr txBox="1"/>
              <p:nvPr/>
            </p:nvSpPr>
            <p:spPr>
              <a:xfrm>
                <a:off x="7448366" y="4897831"/>
                <a:ext cx="4142931" cy="492443"/>
              </a:xfrm>
              <a:prstGeom prst="rect">
                <a:avLst/>
              </a:prstGeom>
              <a:noFill/>
            </p:spPr>
            <p:txBody>
              <a:bodyPr wrap="square" rtlCol="0">
                <a:spAutoFit/>
              </a:bodyPr>
              <a:lstStyle/>
              <a:p>
                <a14:m>
                  <m:oMath xmlns:m="http://schemas.openxmlformats.org/officeDocument/2006/math">
                    <m:r>
                      <m:rPr>
                        <m:sty m:val="p"/>
                      </m:rPr>
                      <a:rPr lang="en-US" sz="2600" b="0" i="0" smtClean="0">
                        <a:solidFill>
                          <a:srgbClr val="0070C0"/>
                        </a:solidFill>
                        <a:latin typeface="Cambria Math" charset="0"/>
                        <a:ea typeface="Cambria Math" charset="0"/>
                        <a:cs typeface="Cambria Math" charset="0"/>
                      </a:rPr>
                      <m:t>Fwd</m:t>
                    </m:r>
                  </m:oMath>
                </a14:m>
                <a:r>
                  <a:rPr lang="en-US" sz="2600" dirty="0">
                    <a:solidFill>
                      <a:srgbClr val="0070C0"/>
                    </a:solidFill>
                  </a:rPr>
                  <a:t>(S</a:t>
                </a:r>
                <a:r>
                  <a:rPr lang="en-US" sz="2600" baseline="-25000" dirty="0" smtClean="0">
                    <a:solidFill>
                      <a:srgbClr val="0070C0"/>
                    </a:solidFill>
                  </a:rPr>
                  <a:t>3</a:t>
                </a:r>
                <a:r>
                  <a:rPr lang="en-US" sz="2600" dirty="0" smtClean="0">
                    <a:solidFill>
                      <a:srgbClr val="0070C0"/>
                    </a:solidFill>
                  </a:rPr>
                  <a:t>, ID1) </a:t>
                </a:r>
                <a14:m>
                  <m:oMath xmlns:m="http://schemas.openxmlformats.org/officeDocument/2006/math">
                    <m:r>
                      <a:rPr lang="en-US" sz="2600" i="1" smtClean="0">
                        <a:solidFill>
                          <a:schemeClr val="tx1"/>
                        </a:solidFill>
                        <a:latin typeface="Cambria Math" charset="0"/>
                        <a:ea typeface="Cambria Math" charset="0"/>
                        <a:cs typeface="Cambria Math" charset="0"/>
                      </a:rPr>
                      <m:t>≠</m:t>
                    </m:r>
                    <m:r>
                      <m:rPr>
                        <m:sty m:val="p"/>
                      </m:rPr>
                      <a:rPr lang="en-US" sz="2600" smtClean="0">
                        <a:solidFill>
                          <a:srgbClr val="DD4E23"/>
                        </a:solidFill>
                        <a:latin typeface="Cambria Math" charset="0"/>
                        <a:ea typeface="Cambria Math" charset="0"/>
                        <a:cs typeface="Cambria Math" charset="0"/>
                      </a:rPr>
                      <m:t>Fwd</m:t>
                    </m:r>
                  </m:oMath>
                </a14:m>
                <a:r>
                  <a:rPr lang="en-US" sz="2600" dirty="0">
                    <a:solidFill>
                      <a:srgbClr val="DD4E23"/>
                    </a:solidFill>
                  </a:rPr>
                  <a:t>(S</a:t>
                </a:r>
                <a:r>
                  <a:rPr lang="en-US" sz="2600" baseline="-25000" dirty="0" smtClean="0">
                    <a:solidFill>
                      <a:srgbClr val="DD4E23"/>
                    </a:solidFill>
                  </a:rPr>
                  <a:t>3</a:t>
                </a:r>
                <a:r>
                  <a:rPr lang="en-US" sz="2600" dirty="0" smtClean="0">
                    <a:solidFill>
                      <a:srgbClr val="DD4E23"/>
                    </a:solidFill>
                  </a:rPr>
                  <a:t>, ID2) </a:t>
                </a:r>
                <a:r>
                  <a:rPr lang="en-US" sz="2600" dirty="0" smtClean="0"/>
                  <a:t> </a:t>
                </a:r>
                <a:endParaRPr lang="en-US" sz="2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448366" y="4897831"/>
                <a:ext cx="4142931" cy="492443"/>
              </a:xfrm>
              <a:prstGeom prst="rect">
                <a:avLst/>
              </a:prstGeom>
              <a:blipFill rotWithShape="0">
                <a:blip r:embed="rId4"/>
                <a:stretch>
                  <a:fillRect t="-9877" r="-442" b="-32099"/>
                </a:stretch>
              </a:blipFill>
            </p:spPr>
            <p:txBody>
              <a:bodyPr/>
              <a:lstStyle/>
              <a:p>
                <a:r>
                  <a:rPr lang="en-US">
                    <a:noFill/>
                  </a:rPr>
                  <a:t> </a:t>
                </a:r>
              </a:p>
            </p:txBody>
          </p:sp>
        </mc:Fallback>
      </mc:AlternateContent>
      <p:sp>
        <p:nvSpPr>
          <p:cNvPr id="29" name="TextBox 28"/>
          <p:cNvSpPr txBox="1"/>
          <p:nvPr/>
        </p:nvSpPr>
        <p:spPr>
          <a:xfrm>
            <a:off x="582640" y="4868821"/>
            <a:ext cx="5119220" cy="461665"/>
          </a:xfrm>
          <a:prstGeom prst="rect">
            <a:avLst/>
          </a:prstGeom>
          <a:noFill/>
        </p:spPr>
        <p:txBody>
          <a:bodyPr wrap="square" rtlCol="0">
            <a:spAutoFit/>
          </a:bodyPr>
          <a:lstStyle/>
          <a:p>
            <a:r>
              <a:rPr lang="en-US" sz="2400" dirty="0" smtClean="0"/>
              <a:t>Traffic Engineering: Using SMT-OPT</a:t>
            </a:r>
            <a:endParaRPr lang="en-US" sz="2400" i="1" dirty="0"/>
          </a:p>
        </p:txBody>
      </p:sp>
      <p:cxnSp>
        <p:nvCxnSpPr>
          <p:cNvPr id="30" name="Straight Connector 29"/>
          <p:cNvCxnSpPr>
            <a:endCxn id="15" idx="4"/>
          </p:cNvCxnSpPr>
          <p:nvPr/>
        </p:nvCxnSpPr>
        <p:spPr>
          <a:xfrm flipV="1">
            <a:off x="6546219" y="5390274"/>
            <a:ext cx="500950" cy="352310"/>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5" idx="4"/>
          </p:cNvCxnSpPr>
          <p:nvPr/>
        </p:nvCxnSpPr>
        <p:spPr>
          <a:xfrm flipH="1" flipV="1">
            <a:off x="7047169" y="5390274"/>
            <a:ext cx="500950" cy="352310"/>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6"/>
          </p:cNvCxnSpPr>
          <p:nvPr/>
        </p:nvCxnSpPr>
        <p:spPr>
          <a:xfrm flipH="1">
            <a:off x="9194604" y="3929157"/>
            <a:ext cx="404230" cy="0"/>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21596" y="2206692"/>
            <a:ext cx="10622" cy="407075"/>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866468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27" grpId="0"/>
      <p:bldP spid="28" grpId="0"/>
      <p:bldP spid="28" grpId="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THE END?</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14</a:t>
            </a:fld>
            <a:endParaRPr lang="en-US" dirty="0"/>
          </a:p>
        </p:txBody>
      </p:sp>
    </p:spTree>
    <p:extLst>
      <p:ext uri="{BB962C8B-B14F-4D97-AF65-F5344CB8AC3E}">
        <p14:creationId xmlns:p14="http://schemas.microsoft.com/office/powerpoint/2010/main" val="255499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Synthesis Evaluation Setup</a:t>
            </a:r>
            <a:endParaRPr lang="en-US" dirty="0"/>
          </a:p>
        </p:txBody>
      </p:sp>
      <p:sp>
        <p:nvSpPr>
          <p:cNvPr id="3" name="Content Placeholder 2"/>
          <p:cNvSpPr>
            <a:spLocks noGrp="1"/>
          </p:cNvSpPr>
          <p:nvPr>
            <p:ph idx="1"/>
          </p:nvPr>
        </p:nvSpPr>
        <p:spPr/>
        <p:txBody>
          <a:bodyPr>
            <a:normAutofit/>
          </a:bodyPr>
          <a:lstStyle/>
          <a:p>
            <a:pPr>
              <a:lnSpc>
                <a:spcPct val="100000"/>
              </a:lnSpc>
              <a:buFont typeface="Wingdings" charset="2"/>
              <a:buChar char="q"/>
            </a:pPr>
            <a:r>
              <a:rPr lang="en-US" sz="2400" dirty="0" smtClean="0"/>
              <a:t>Genesis implemented in Python, uses Z3 SMT solver</a:t>
            </a:r>
            <a:endParaRPr lang="en-US" sz="2400" dirty="0"/>
          </a:p>
          <a:p>
            <a:pPr>
              <a:lnSpc>
                <a:spcPct val="100000"/>
              </a:lnSpc>
              <a:buFont typeface="Wingdings" charset="2"/>
              <a:buChar char="q"/>
            </a:pPr>
            <a:r>
              <a:rPr lang="en-US" sz="2400" dirty="0" smtClean="0"/>
              <a:t>Multi-tenant isolation: Each tenant has a single reachability policy, and all       </a:t>
            </a:r>
            <a:br>
              <a:rPr lang="en-US" sz="2400" dirty="0" smtClean="0"/>
            </a:br>
            <a:r>
              <a:rPr lang="en-US" sz="2400" dirty="0" smtClean="0"/>
              <a:t>                                            tenant paths are mutually isolated</a:t>
            </a:r>
          </a:p>
          <a:p>
            <a:pPr>
              <a:lnSpc>
                <a:spcPct val="100000"/>
              </a:lnSpc>
              <a:buFont typeface="Wingdings" charset="2"/>
              <a:buChar char="q"/>
            </a:pPr>
            <a:r>
              <a:rPr lang="en-US" sz="2400" dirty="0" smtClean="0"/>
              <a:t>Medium-sized fat-tree </a:t>
            </a:r>
            <a:br>
              <a:rPr lang="en-US" sz="2400" dirty="0" smtClean="0"/>
            </a:br>
            <a:r>
              <a:rPr lang="en-US" sz="2400" dirty="0" smtClean="0"/>
              <a:t>datacenter topologies</a:t>
            </a:r>
          </a:p>
        </p:txBody>
      </p:sp>
      <p:sp>
        <p:nvSpPr>
          <p:cNvPr id="5" name="Slide Number Placeholder 4"/>
          <p:cNvSpPr>
            <a:spLocks noGrp="1"/>
          </p:cNvSpPr>
          <p:nvPr>
            <p:ph type="sldNum" sz="quarter" idx="12"/>
          </p:nvPr>
        </p:nvSpPr>
        <p:spPr/>
        <p:txBody>
          <a:bodyPr/>
          <a:lstStyle/>
          <a:p>
            <a:fld id="{6113E31D-E2AB-40D1-8B51-AFA5AFEF393A}" type="slidenum">
              <a:rPr lang="en-US" smtClean="0"/>
              <a:t>15</a:t>
            </a:fld>
            <a:endParaRPr lang="en-US" dirty="0"/>
          </a:p>
        </p:txBody>
      </p:sp>
      <p:grpSp>
        <p:nvGrpSpPr>
          <p:cNvPr id="13" name="Group 12"/>
          <p:cNvGrpSpPr/>
          <p:nvPr/>
        </p:nvGrpSpPr>
        <p:grpSpPr>
          <a:xfrm>
            <a:off x="5657646" y="3524863"/>
            <a:ext cx="5342933" cy="2064979"/>
            <a:chOff x="5657646" y="3524863"/>
            <a:chExt cx="5342933" cy="206497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646" y="3539611"/>
              <a:ext cx="5342933" cy="2050231"/>
            </a:xfrm>
            <a:prstGeom prst="rect">
              <a:avLst/>
            </a:prstGeom>
          </p:spPr>
        </p:pic>
        <p:sp>
          <p:nvSpPr>
            <p:cNvPr id="7" name="Rounded Rectangle 6"/>
            <p:cNvSpPr/>
            <p:nvPr/>
          </p:nvSpPr>
          <p:spPr>
            <a:xfrm>
              <a:off x="6946489" y="3524863"/>
              <a:ext cx="2953969" cy="235976"/>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endParaRPr lang="en-US" sz="2800" dirty="0">
                <a:solidFill>
                  <a:schemeClr val="tx1"/>
                </a:solidFill>
              </a:endParaRPr>
            </a:p>
          </p:txBody>
        </p:sp>
        <p:sp>
          <p:nvSpPr>
            <p:cNvPr id="8" name="Rounded Rectangle 7"/>
            <p:cNvSpPr/>
            <p:nvPr/>
          </p:nvSpPr>
          <p:spPr>
            <a:xfrm>
              <a:off x="5766618" y="4468761"/>
              <a:ext cx="5117691" cy="250723"/>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Rounded Rectangle 9"/>
            <p:cNvSpPr/>
            <p:nvPr/>
          </p:nvSpPr>
          <p:spPr>
            <a:xfrm>
              <a:off x="5771538" y="4886627"/>
              <a:ext cx="5117691" cy="250723"/>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spTree>
    <p:extLst>
      <p:ext uri="{BB962C8B-B14F-4D97-AF65-F5344CB8AC3E}">
        <p14:creationId xmlns:p14="http://schemas.microsoft.com/office/powerpoint/2010/main" val="113591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74243" y="1845735"/>
            <a:ext cx="4938712" cy="3721442"/>
          </a:xfrm>
        </p:spPr>
      </p:pic>
      <p:sp>
        <p:nvSpPr>
          <p:cNvPr id="2" name="Title 1"/>
          <p:cNvSpPr>
            <a:spLocks noGrp="1"/>
          </p:cNvSpPr>
          <p:nvPr>
            <p:ph type="title"/>
          </p:nvPr>
        </p:nvSpPr>
        <p:spPr/>
        <p:txBody>
          <a:bodyPr/>
          <a:lstStyle/>
          <a:p>
            <a:r>
              <a:rPr lang="en-US" dirty="0" smtClean="0"/>
              <a:t>Baseline Synthesis Evaluation</a:t>
            </a:r>
            <a:endParaRPr lang="en-US" dirty="0"/>
          </a:p>
        </p:txBody>
      </p:sp>
      <p:sp>
        <p:nvSpPr>
          <p:cNvPr id="12" name="TextBox 11"/>
          <p:cNvSpPr txBox="1"/>
          <p:nvPr/>
        </p:nvSpPr>
        <p:spPr>
          <a:xfrm>
            <a:off x="3807999" y="5434296"/>
            <a:ext cx="4636959" cy="830997"/>
          </a:xfrm>
          <a:prstGeom prst="rect">
            <a:avLst/>
          </a:prstGeom>
          <a:noFill/>
        </p:spPr>
        <p:txBody>
          <a:bodyPr wrap="square" rtlCol="0">
            <a:spAutoFit/>
          </a:bodyPr>
          <a:lstStyle/>
          <a:p>
            <a:pPr algn="ctr"/>
            <a:r>
              <a:rPr lang="en-US" sz="2400" dirty="0" smtClean="0"/>
              <a:t>Synthesis time for over 60 tenants takes &gt;5000s</a:t>
            </a:r>
          </a:p>
        </p:txBody>
      </p:sp>
      <p:sp>
        <p:nvSpPr>
          <p:cNvPr id="5" name="Frame 4"/>
          <p:cNvSpPr/>
          <p:nvPr/>
        </p:nvSpPr>
        <p:spPr>
          <a:xfrm>
            <a:off x="3358635" y="2398376"/>
            <a:ext cx="531244" cy="2270551"/>
          </a:xfrm>
          <a:prstGeom prst="frame">
            <a:avLst>
              <a:gd name="adj1" fmla="val 6242"/>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Arrow Connector 3"/>
          <p:cNvCxnSpPr/>
          <p:nvPr/>
        </p:nvCxnSpPr>
        <p:spPr>
          <a:xfrm flipH="1" flipV="1">
            <a:off x="7281949" y="2028305"/>
            <a:ext cx="615142" cy="5320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28541" y="3118151"/>
            <a:ext cx="1930094" cy="830997"/>
          </a:xfrm>
          <a:prstGeom prst="rect">
            <a:avLst/>
          </a:prstGeom>
          <a:noFill/>
        </p:spPr>
        <p:txBody>
          <a:bodyPr wrap="square" rtlCol="0">
            <a:spAutoFit/>
          </a:bodyPr>
          <a:lstStyle/>
          <a:p>
            <a:r>
              <a:rPr lang="en-US" sz="2400" dirty="0" smtClean="0"/>
              <a:t>Exponential</a:t>
            </a:r>
          </a:p>
          <a:p>
            <a:r>
              <a:rPr lang="en-US" sz="2400" dirty="0" smtClean="0"/>
              <a:t>Complexity</a:t>
            </a:r>
            <a:endParaRPr lang="en-US" sz="2400" dirty="0"/>
          </a:p>
        </p:txBody>
      </p:sp>
      <p:sp>
        <p:nvSpPr>
          <p:cNvPr id="9" name="Rounded Rectangle 8"/>
          <p:cNvSpPr/>
          <p:nvPr/>
        </p:nvSpPr>
        <p:spPr>
          <a:xfrm>
            <a:off x="641837" y="2689589"/>
            <a:ext cx="10603523" cy="168812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To scale to large networks and workloads, </a:t>
            </a:r>
          </a:p>
          <a:p>
            <a:pPr algn="ctr"/>
            <a:r>
              <a:rPr lang="en-US" sz="2800" dirty="0" smtClean="0">
                <a:solidFill>
                  <a:schemeClr val="tx1"/>
                </a:solidFill>
              </a:rPr>
              <a:t>we need to further optimize synthesis performance.</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522304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t>Scaling to Large Workloads</a:t>
            </a:r>
            <a:endParaRPr lang="en-US" sz="6000" dirty="0"/>
          </a:p>
        </p:txBody>
      </p:sp>
      <p:sp>
        <p:nvSpPr>
          <p:cNvPr id="3" name="Subtitle 2"/>
          <p:cNvSpPr>
            <a:spLocks noGrp="1"/>
          </p:cNvSpPr>
          <p:nvPr>
            <p:ph type="subTitle" idx="1"/>
          </p:nvPr>
        </p:nvSpPr>
        <p:spPr/>
        <p:txBody>
          <a:bodyPr>
            <a:normAutofit fontScale="92500" lnSpcReduction="20000"/>
          </a:bodyPr>
          <a:lstStyle/>
          <a:p>
            <a:pPr algn="ctr"/>
            <a:r>
              <a:rPr lang="en-US" sz="4000" dirty="0" smtClean="0"/>
              <a:t>Tactics </a:t>
            </a:r>
          </a:p>
          <a:p>
            <a:pPr algn="ctr"/>
            <a:r>
              <a:rPr lang="en-US" sz="4000" dirty="0" smtClean="0"/>
              <a:t>Divide-and-Conquer</a:t>
            </a:r>
            <a:endParaRPr lang="en-US" sz="4000" dirty="0"/>
          </a:p>
        </p:txBody>
      </p:sp>
      <p:sp>
        <p:nvSpPr>
          <p:cNvPr id="4" name="Slide Number Placeholder 3"/>
          <p:cNvSpPr>
            <a:spLocks noGrp="1"/>
          </p:cNvSpPr>
          <p:nvPr>
            <p:ph type="sldNum" sz="quarter" idx="12"/>
          </p:nvPr>
        </p:nvSpPr>
        <p:spPr/>
        <p:txBody>
          <a:bodyPr/>
          <a:lstStyle/>
          <a:p>
            <a:pPr algn="ctr"/>
            <a:fld id="{4FAB73BC-B049-4115-A692-8D63A059BFB8}" type="slidenum">
              <a:rPr lang="en-US" smtClean="0"/>
              <a:pPr algn="ct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218" y="884473"/>
            <a:ext cx="4674524" cy="2337262"/>
          </a:xfrm>
          <a:prstGeom prst="rect">
            <a:avLst/>
          </a:prstGeom>
        </p:spPr>
      </p:pic>
    </p:spTree>
    <p:extLst>
      <p:ext uri="{BB962C8B-B14F-4D97-AF65-F5344CB8AC3E}">
        <p14:creationId xmlns:p14="http://schemas.microsoft.com/office/powerpoint/2010/main" val="920845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Motivation</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017" y="2203138"/>
            <a:ext cx="6501810" cy="2494924"/>
          </a:xfrm>
          <a:prstGeom prst="rect">
            <a:avLst/>
          </a:prstGeom>
        </p:spPr>
      </p:pic>
      <p:sp>
        <p:nvSpPr>
          <p:cNvPr id="17" name="Up Arrow 16"/>
          <p:cNvSpPr/>
          <p:nvPr/>
        </p:nvSpPr>
        <p:spPr>
          <a:xfrm>
            <a:off x="4673257" y="3512241"/>
            <a:ext cx="149088" cy="407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9416176">
            <a:off x="4545337" y="2867910"/>
            <a:ext cx="1861671" cy="125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825241">
            <a:off x="5889315" y="2799516"/>
            <a:ext cx="994636" cy="17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6340258" y="3668756"/>
            <a:ext cx="314805" cy="171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9844696">
            <a:off x="7092727" y="2805493"/>
            <a:ext cx="2211236" cy="200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203941">
            <a:off x="6521117" y="3685669"/>
            <a:ext cx="635451" cy="19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637615">
            <a:off x="9183702" y="2828155"/>
            <a:ext cx="1398038" cy="205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10345931" y="3674082"/>
            <a:ext cx="353292" cy="18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23327" y="3880332"/>
            <a:ext cx="448949" cy="359236"/>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98104" y="3815770"/>
            <a:ext cx="448949" cy="359236"/>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6830" y="3261841"/>
            <a:ext cx="3317760" cy="1200329"/>
          </a:xfrm>
          <a:prstGeom prst="rect">
            <a:avLst/>
          </a:prstGeom>
        </p:spPr>
        <p:txBody>
          <a:bodyPr wrap="square">
            <a:spAutoFit/>
          </a:bodyPr>
          <a:lstStyle/>
          <a:p>
            <a:r>
              <a:rPr lang="en-US" sz="2400" dirty="0" smtClean="0"/>
              <a:t>Use </a:t>
            </a:r>
            <a:r>
              <a:rPr lang="en-US" sz="2400" smtClean="0"/>
              <a:t>network structure to specify path properties</a:t>
            </a:r>
            <a:endParaRPr lang="en-US" sz="2400" dirty="0"/>
          </a:p>
          <a:p>
            <a:endParaRPr lang="en-US" sz="2400" dirty="0"/>
          </a:p>
        </p:txBody>
      </p:sp>
      <p:sp>
        <p:nvSpPr>
          <p:cNvPr id="7" name="Rectangle 6"/>
          <p:cNvSpPr/>
          <p:nvPr/>
        </p:nvSpPr>
        <p:spPr>
          <a:xfrm>
            <a:off x="606184" y="4671753"/>
            <a:ext cx="3306616" cy="830997"/>
          </a:xfrm>
          <a:prstGeom prst="rect">
            <a:avLst/>
          </a:prstGeom>
        </p:spPr>
        <p:txBody>
          <a:bodyPr wrap="square">
            <a:spAutoFit/>
          </a:bodyPr>
          <a:lstStyle/>
          <a:p>
            <a:r>
              <a:rPr lang="en-US" sz="2400" dirty="0" smtClean="0"/>
              <a:t>Regular expressions using </a:t>
            </a:r>
            <a:r>
              <a:rPr lang="en-US" sz="2400" smtClean="0"/>
              <a:t>hierarchies </a:t>
            </a:r>
            <a:endParaRPr lang="en-US" sz="2400" dirty="0" smtClean="0"/>
          </a:p>
        </p:txBody>
      </p:sp>
      <p:sp>
        <p:nvSpPr>
          <p:cNvPr id="11" name="Rounded Rectangle 10"/>
          <p:cNvSpPr/>
          <p:nvPr/>
        </p:nvSpPr>
        <p:spPr>
          <a:xfrm>
            <a:off x="6035038" y="2153857"/>
            <a:ext cx="3385757" cy="385434"/>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ounded Rectangle 23"/>
          <p:cNvSpPr/>
          <p:nvPr/>
        </p:nvSpPr>
        <p:spPr>
          <a:xfrm>
            <a:off x="4550859" y="3324889"/>
            <a:ext cx="6322312" cy="324961"/>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577163" y="3880331"/>
            <a:ext cx="6322312" cy="278267"/>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53311" y="2017945"/>
            <a:ext cx="1132731" cy="265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25782" y="3815770"/>
            <a:ext cx="1036320" cy="523220"/>
          </a:xfrm>
          <a:prstGeom prst="rect">
            <a:avLst/>
          </a:prstGeom>
          <a:noFill/>
        </p:spPr>
        <p:txBody>
          <a:bodyPr wrap="square" rtlCol="0">
            <a:spAutoFit/>
          </a:bodyPr>
          <a:lstStyle/>
          <a:p>
            <a:r>
              <a:rPr lang="en-US" sz="2800" dirty="0" smtClean="0"/>
              <a:t>Edge</a:t>
            </a:r>
            <a:endParaRPr lang="en-US" sz="2800" dirty="0"/>
          </a:p>
        </p:txBody>
      </p:sp>
      <p:sp>
        <p:nvSpPr>
          <p:cNvPr id="29" name="TextBox 28"/>
          <p:cNvSpPr txBox="1"/>
          <p:nvPr/>
        </p:nvSpPr>
        <p:spPr>
          <a:xfrm>
            <a:off x="10317674" y="2804381"/>
            <a:ext cx="1650819" cy="523220"/>
          </a:xfrm>
          <a:prstGeom prst="rect">
            <a:avLst/>
          </a:prstGeom>
          <a:noFill/>
        </p:spPr>
        <p:txBody>
          <a:bodyPr wrap="square" rtlCol="0">
            <a:spAutoFit/>
          </a:bodyPr>
          <a:lstStyle/>
          <a:p>
            <a:r>
              <a:rPr lang="en-US" sz="2800" smtClean="0"/>
              <a:t>Aggregate</a:t>
            </a:r>
            <a:endParaRPr lang="en-US" sz="2800" dirty="0"/>
          </a:p>
        </p:txBody>
      </p:sp>
      <p:sp>
        <p:nvSpPr>
          <p:cNvPr id="30" name="TextBox 29"/>
          <p:cNvSpPr txBox="1"/>
          <p:nvPr/>
        </p:nvSpPr>
        <p:spPr>
          <a:xfrm>
            <a:off x="9722855" y="1958912"/>
            <a:ext cx="1036320" cy="523220"/>
          </a:xfrm>
          <a:prstGeom prst="rect">
            <a:avLst/>
          </a:prstGeom>
          <a:noFill/>
        </p:spPr>
        <p:txBody>
          <a:bodyPr wrap="square" rtlCol="0">
            <a:spAutoFit/>
          </a:bodyPr>
          <a:lstStyle/>
          <a:p>
            <a:r>
              <a:rPr lang="en-US" sz="2800" dirty="0" smtClean="0"/>
              <a:t>Core</a:t>
            </a:r>
            <a:endParaRPr lang="en-US" sz="2800" dirty="0"/>
          </a:p>
        </p:txBody>
      </p:sp>
      <p:sp>
        <p:nvSpPr>
          <p:cNvPr id="31" name="Rectangle 30"/>
          <p:cNvSpPr/>
          <p:nvPr/>
        </p:nvSpPr>
        <p:spPr>
          <a:xfrm>
            <a:off x="606182" y="2047144"/>
            <a:ext cx="3306617" cy="830997"/>
          </a:xfrm>
          <a:prstGeom prst="rect">
            <a:avLst/>
          </a:prstGeom>
        </p:spPr>
        <p:txBody>
          <a:bodyPr wrap="square">
            <a:spAutoFit/>
          </a:bodyPr>
          <a:lstStyle/>
          <a:p>
            <a:r>
              <a:rPr lang="en-US" sz="2400" dirty="0" smtClean="0"/>
              <a:t>Edge-to-edge paths: </a:t>
            </a:r>
            <a:r>
              <a:rPr lang="en-US" sz="2400" dirty="0"/>
              <a:t>272  </a:t>
            </a:r>
          </a:p>
          <a:p>
            <a:r>
              <a:rPr lang="en-US" sz="2400" dirty="0" smtClean="0"/>
              <a:t>Large search </a:t>
            </a:r>
            <a:r>
              <a:rPr lang="en-US" sz="2400" dirty="0"/>
              <a:t>s</a:t>
            </a:r>
            <a:r>
              <a:rPr lang="en-US" sz="2400" dirty="0" smtClean="0"/>
              <a:t>pace</a:t>
            </a:r>
            <a:endParaRPr lang="en-US" sz="2400"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942152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animBg="1"/>
      <p:bldP spid="25" grpId="0" animBg="1"/>
      <p:bldP spid="26" grpId="0" animBg="1"/>
      <p:bldP spid="27" grpId="0" animBg="1"/>
      <p:bldP spid="3" grpId="0" animBg="1"/>
      <p:bldP spid="15" grpId="0" animBg="1"/>
      <p:bldP spid="4" grpId="0"/>
      <p:bldP spid="7" grpId="0"/>
      <p:bldP spid="11" grpId="0" animBg="1"/>
      <p:bldP spid="24" grpId="0" animBg="1"/>
      <p:bldP spid="28"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017" y="2203138"/>
            <a:ext cx="6501810" cy="2494924"/>
          </a:xfrm>
          <a:prstGeom prst="rect">
            <a:avLst/>
          </a:prstGeom>
        </p:spPr>
      </p:pic>
      <p:sp>
        <p:nvSpPr>
          <p:cNvPr id="2" name="Title 1"/>
          <p:cNvSpPr>
            <a:spLocks noGrp="1"/>
          </p:cNvSpPr>
          <p:nvPr>
            <p:ph type="title"/>
          </p:nvPr>
        </p:nvSpPr>
        <p:spPr/>
        <p:txBody>
          <a:bodyPr/>
          <a:lstStyle/>
          <a:p>
            <a:r>
              <a:rPr lang="en-US" dirty="0" smtClean="0"/>
              <a:t>Tactics: Examples</a:t>
            </a:r>
            <a:endParaRPr lang="en-US" dirty="0"/>
          </a:p>
        </p:txBody>
      </p:sp>
      <p:sp>
        <p:nvSpPr>
          <p:cNvPr id="17" name="Up Arrow 16"/>
          <p:cNvSpPr/>
          <p:nvPr/>
        </p:nvSpPr>
        <p:spPr>
          <a:xfrm>
            <a:off x="4673257" y="3512241"/>
            <a:ext cx="149088" cy="407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9416176">
            <a:off x="4545337" y="2867910"/>
            <a:ext cx="1861671" cy="125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825241">
            <a:off x="5889315" y="2799516"/>
            <a:ext cx="994636" cy="17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6340258" y="3668756"/>
            <a:ext cx="314805" cy="171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9844696">
            <a:off x="7092727" y="2805493"/>
            <a:ext cx="2211236" cy="200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203941">
            <a:off x="6521117" y="3685669"/>
            <a:ext cx="635451" cy="19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637615">
            <a:off x="9183702" y="2828155"/>
            <a:ext cx="1398038" cy="205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10331945" y="3664887"/>
            <a:ext cx="353292" cy="18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ot;No&quot; Symbol 9"/>
          <p:cNvSpPr/>
          <p:nvPr/>
        </p:nvSpPr>
        <p:spPr>
          <a:xfrm>
            <a:off x="7647207" y="2741777"/>
            <a:ext cx="695386" cy="652782"/>
          </a:xfrm>
          <a:prstGeom prst="noSmoking">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4523327" y="3880332"/>
            <a:ext cx="448949" cy="359236"/>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98104" y="3815770"/>
            <a:ext cx="448949" cy="359236"/>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7092" y="3098728"/>
            <a:ext cx="3963302" cy="1292662"/>
          </a:xfrm>
          <a:prstGeom prst="rect">
            <a:avLst/>
          </a:prstGeom>
        </p:spPr>
        <p:txBody>
          <a:bodyPr wrap="square">
            <a:spAutoFit/>
          </a:bodyPr>
          <a:lstStyle/>
          <a:p>
            <a:r>
              <a:rPr lang="en-US" sz="2600" b="1" dirty="0" smtClean="0"/>
              <a:t>Valley-Free Tactic</a:t>
            </a:r>
            <a:r>
              <a:rPr lang="en-US" sz="2600" dirty="0" smtClean="0"/>
              <a:t>: </a:t>
            </a:r>
          </a:p>
          <a:p>
            <a:r>
              <a:rPr lang="en-US" sz="2600" i="1" dirty="0" smtClean="0"/>
              <a:t>Edge </a:t>
            </a:r>
            <a:r>
              <a:rPr lang="en-US" sz="2600" i="1" dirty="0" err="1" smtClean="0"/>
              <a:t>Agg</a:t>
            </a:r>
            <a:r>
              <a:rPr lang="en-US" sz="2600" i="1" dirty="0" smtClean="0"/>
              <a:t> Core </a:t>
            </a:r>
            <a:r>
              <a:rPr lang="en-US" sz="2600" i="1" dirty="0" err="1" smtClean="0"/>
              <a:t>Agg</a:t>
            </a:r>
            <a:r>
              <a:rPr lang="en-US" sz="2600" i="1" dirty="0" smtClean="0"/>
              <a:t> Edge</a:t>
            </a:r>
          </a:p>
          <a:p>
            <a:endParaRPr lang="en-US" sz="2600" dirty="0"/>
          </a:p>
        </p:txBody>
      </p:sp>
      <p:sp>
        <p:nvSpPr>
          <p:cNvPr id="8" name="Rectangle 7"/>
          <p:cNvSpPr/>
          <p:nvPr/>
        </p:nvSpPr>
        <p:spPr>
          <a:xfrm>
            <a:off x="537123" y="3098728"/>
            <a:ext cx="3811364" cy="892552"/>
          </a:xfrm>
          <a:prstGeom prst="rect">
            <a:avLst/>
          </a:prstGeom>
        </p:spPr>
        <p:txBody>
          <a:bodyPr wrap="none">
            <a:spAutoFit/>
          </a:bodyPr>
          <a:lstStyle/>
          <a:p>
            <a:r>
              <a:rPr lang="en-US" sz="2600" b="1" dirty="0" smtClean="0"/>
              <a:t>No Edge Tactic:</a:t>
            </a:r>
          </a:p>
          <a:p>
            <a:r>
              <a:rPr lang="en-US" sz="2600" i="1" dirty="0" smtClean="0"/>
              <a:t>Not </a:t>
            </a:r>
            <a:r>
              <a:rPr lang="en-US" sz="2600" i="1" dirty="0"/>
              <a:t>(Edge .* Edge .* Edge)</a:t>
            </a:r>
          </a:p>
        </p:txBody>
      </p:sp>
      <p:sp>
        <p:nvSpPr>
          <p:cNvPr id="11" name="Rounded Rectangle 10"/>
          <p:cNvSpPr/>
          <p:nvPr/>
        </p:nvSpPr>
        <p:spPr>
          <a:xfrm>
            <a:off x="5814204" y="2159443"/>
            <a:ext cx="3795622" cy="327520"/>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ounded Rectangle 23"/>
          <p:cNvSpPr/>
          <p:nvPr/>
        </p:nvSpPr>
        <p:spPr>
          <a:xfrm>
            <a:off x="4550859" y="3371225"/>
            <a:ext cx="6322312" cy="278148"/>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577163" y="3862007"/>
            <a:ext cx="6322312" cy="283559"/>
          </a:xfrm>
          <a:prstGeom prst="round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53311" y="2017945"/>
            <a:ext cx="1132731" cy="265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892010" y="3845764"/>
            <a:ext cx="1036320" cy="523220"/>
          </a:xfrm>
          <a:prstGeom prst="rect">
            <a:avLst/>
          </a:prstGeom>
          <a:noFill/>
        </p:spPr>
        <p:txBody>
          <a:bodyPr wrap="square" rtlCol="0">
            <a:spAutoFit/>
          </a:bodyPr>
          <a:lstStyle/>
          <a:p>
            <a:r>
              <a:rPr lang="en-US" sz="2800" dirty="0" smtClean="0"/>
              <a:t>Edge</a:t>
            </a:r>
            <a:endParaRPr lang="en-US" sz="2800" dirty="0"/>
          </a:p>
        </p:txBody>
      </p:sp>
      <p:sp>
        <p:nvSpPr>
          <p:cNvPr id="29" name="TextBox 28"/>
          <p:cNvSpPr txBox="1"/>
          <p:nvPr/>
        </p:nvSpPr>
        <p:spPr>
          <a:xfrm>
            <a:off x="10287974" y="2771533"/>
            <a:ext cx="1650819" cy="523220"/>
          </a:xfrm>
          <a:prstGeom prst="rect">
            <a:avLst/>
          </a:prstGeom>
          <a:noFill/>
        </p:spPr>
        <p:txBody>
          <a:bodyPr wrap="square" rtlCol="0">
            <a:spAutoFit/>
          </a:bodyPr>
          <a:lstStyle/>
          <a:p>
            <a:r>
              <a:rPr lang="en-US" sz="2800" dirty="0" smtClean="0"/>
              <a:t>Aggregate</a:t>
            </a:r>
            <a:endParaRPr lang="en-US" sz="2800" dirty="0"/>
          </a:p>
        </p:txBody>
      </p:sp>
      <p:sp>
        <p:nvSpPr>
          <p:cNvPr id="30" name="TextBox 29"/>
          <p:cNvSpPr txBox="1"/>
          <p:nvPr/>
        </p:nvSpPr>
        <p:spPr>
          <a:xfrm>
            <a:off x="9663662" y="2008619"/>
            <a:ext cx="1036320" cy="523220"/>
          </a:xfrm>
          <a:prstGeom prst="rect">
            <a:avLst/>
          </a:prstGeom>
          <a:noFill/>
        </p:spPr>
        <p:txBody>
          <a:bodyPr wrap="square" rtlCol="0">
            <a:spAutoFit/>
          </a:bodyPr>
          <a:lstStyle/>
          <a:p>
            <a:r>
              <a:rPr lang="en-US" sz="2800" smtClean="0"/>
              <a:t>Core</a:t>
            </a:r>
            <a:endParaRPr lang="en-US" sz="2800" dirty="0"/>
          </a:p>
        </p:txBody>
      </p:sp>
      <p:sp>
        <p:nvSpPr>
          <p:cNvPr id="31" name="Right Arrow 30"/>
          <p:cNvSpPr/>
          <p:nvPr/>
        </p:nvSpPr>
        <p:spPr>
          <a:xfrm rot="1016193">
            <a:off x="6335146" y="2829267"/>
            <a:ext cx="3523438" cy="150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2637615">
            <a:off x="9965624" y="3654174"/>
            <a:ext cx="457490" cy="175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19</a:t>
            </a:fld>
            <a:endParaRPr lang="en-US" dirty="0"/>
          </a:p>
        </p:txBody>
      </p:sp>
      <p:sp>
        <p:nvSpPr>
          <p:cNvPr id="7" name="Rectangle 6"/>
          <p:cNvSpPr/>
          <p:nvPr/>
        </p:nvSpPr>
        <p:spPr>
          <a:xfrm>
            <a:off x="540990" y="3966319"/>
            <a:ext cx="2378793" cy="892552"/>
          </a:xfrm>
          <a:prstGeom prst="rect">
            <a:avLst/>
          </a:prstGeom>
        </p:spPr>
        <p:txBody>
          <a:bodyPr wrap="none">
            <a:spAutoFit/>
          </a:bodyPr>
          <a:lstStyle/>
          <a:p>
            <a:r>
              <a:rPr lang="en-US" sz="2600" dirty="0" smtClean="0"/>
              <a:t>Very restrictive; </a:t>
            </a:r>
          </a:p>
          <a:p>
            <a:r>
              <a:rPr lang="en-US" sz="2600" dirty="0" smtClean="0"/>
              <a:t>short paths </a:t>
            </a:r>
            <a:endParaRPr lang="en-US" sz="2600" dirty="0"/>
          </a:p>
        </p:txBody>
      </p:sp>
      <p:sp>
        <p:nvSpPr>
          <p:cNvPr id="33" name="Rectangle 32"/>
          <p:cNvSpPr/>
          <p:nvPr/>
        </p:nvSpPr>
        <p:spPr>
          <a:xfrm>
            <a:off x="540990" y="3966319"/>
            <a:ext cx="2336089" cy="892552"/>
          </a:xfrm>
          <a:prstGeom prst="rect">
            <a:avLst/>
          </a:prstGeom>
        </p:spPr>
        <p:txBody>
          <a:bodyPr wrap="none">
            <a:spAutoFit/>
          </a:bodyPr>
          <a:lstStyle/>
          <a:p>
            <a:r>
              <a:rPr lang="en-US" sz="2600" dirty="0"/>
              <a:t>L</a:t>
            </a:r>
            <a:r>
              <a:rPr lang="en-US" sz="2600" dirty="0" smtClean="0"/>
              <a:t>ess restrictive; </a:t>
            </a:r>
          </a:p>
          <a:p>
            <a:r>
              <a:rPr lang="en-US" sz="2600" dirty="0"/>
              <a:t>l</a:t>
            </a:r>
            <a:r>
              <a:rPr lang="en-US" sz="2600" dirty="0" smtClean="0"/>
              <a:t>onger paths </a:t>
            </a:r>
            <a:endParaRPr lang="en-US" sz="2600" dirty="0"/>
          </a:p>
        </p:txBody>
      </p:sp>
    </p:spTree>
    <p:extLst>
      <p:ext uri="{BB962C8B-B14F-4D97-AF65-F5344CB8AC3E}">
        <p14:creationId xmlns:p14="http://schemas.microsoft.com/office/powerpoint/2010/main" val="701447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animBg="1"/>
      <p:bldP spid="25" grpId="0" animBg="1"/>
      <p:bldP spid="26" grpId="0" animBg="1"/>
      <p:bldP spid="27" grpId="0" animBg="1"/>
      <p:bldP spid="10" grpId="0" animBg="1"/>
      <p:bldP spid="4" grpId="0"/>
      <p:bldP spid="4" grpId="1"/>
      <p:bldP spid="8" grpId="0"/>
      <p:bldP spid="31" grpId="0" animBg="1"/>
      <p:bldP spid="31" grpId="1" animBg="1"/>
      <p:bldP spid="32" grpId="0" animBg="1"/>
      <p:bldP spid="32" grpId="1" animBg="1"/>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sktop-and-monitor1.png"/>
          <p:cNvPicPr>
            <a:picLocks noChangeAspect="1"/>
          </p:cNvPicPr>
          <p:nvPr/>
        </p:nvPicPr>
        <p:blipFill>
          <a:blip r:embed="rId3" cstate="print"/>
          <a:stretch>
            <a:fillRect/>
          </a:stretch>
        </p:blipFill>
        <p:spPr>
          <a:xfrm>
            <a:off x="6835110" y="4440662"/>
            <a:ext cx="715176" cy="561934"/>
          </a:xfrm>
          <a:prstGeom prst="rect">
            <a:avLst/>
          </a:prstGeom>
        </p:spPr>
      </p:pic>
      <p:pic>
        <p:nvPicPr>
          <p:cNvPr id="13" name="Picture 12" descr="desktop-and-monitor1.png"/>
          <p:cNvPicPr>
            <a:picLocks noChangeAspect="1"/>
          </p:cNvPicPr>
          <p:nvPr/>
        </p:nvPicPr>
        <p:blipFill>
          <a:blip r:embed="rId3" cstate="print"/>
          <a:stretch>
            <a:fillRect/>
          </a:stretch>
        </p:blipFill>
        <p:spPr>
          <a:xfrm>
            <a:off x="5906056" y="1474323"/>
            <a:ext cx="715176" cy="561934"/>
          </a:xfrm>
          <a:prstGeom prst="rect">
            <a:avLst/>
          </a:prstGeom>
        </p:spPr>
      </p:pic>
      <p:pic>
        <p:nvPicPr>
          <p:cNvPr id="14" name="Picture 13" descr="desktop-and-monitor1.png"/>
          <p:cNvPicPr>
            <a:picLocks noChangeAspect="1"/>
          </p:cNvPicPr>
          <p:nvPr/>
        </p:nvPicPr>
        <p:blipFill>
          <a:blip r:embed="rId3" cstate="print"/>
          <a:stretch>
            <a:fillRect/>
          </a:stretch>
        </p:blipFill>
        <p:spPr>
          <a:xfrm>
            <a:off x="10733219" y="1621734"/>
            <a:ext cx="715176" cy="561934"/>
          </a:xfrm>
          <a:prstGeom prst="rect">
            <a:avLst/>
          </a:prstGeom>
        </p:spPr>
      </p:pic>
      <p:grpSp>
        <p:nvGrpSpPr>
          <p:cNvPr id="32" name="Group 31"/>
          <p:cNvGrpSpPr/>
          <p:nvPr/>
        </p:nvGrpSpPr>
        <p:grpSpPr>
          <a:xfrm>
            <a:off x="992310" y="1285049"/>
            <a:ext cx="3320019" cy="2245590"/>
            <a:chOff x="608275" y="2084515"/>
            <a:chExt cx="3654322" cy="2683463"/>
          </a:xfrm>
        </p:grpSpPr>
        <p:grpSp>
          <p:nvGrpSpPr>
            <p:cNvPr id="18" name="Group 17"/>
            <p:cNvGrpSpPr/>
            <p:nvPr/>
          </p:nvGrpSpPr>
          <p:grpSpPr>
            <a:xfrm>
              <a:off x="1428730" y="2434954"/>
              <a:ext cx="2310513" cy="1559596"/>
              <a:chOff x="1559358" y="2308592"/>
              <a:chExt cx="2310513" cy="1559596"/>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358" y="2308592"/>
                <a:ext cx="2310513" cy="1559596"/>
              </a:xfrm>
              <a:prstGeom prst="rect">
                <a:avLst/>
              </a:prstGeom>
            </p:spPr>
          </p:pic>
          <p:sp>
            <p:nvSpPr>
              <p:cNvPr id="17" name="TextBox 16"/>
              <p:cNvSpPr txBox="1"/>
              <p:nvPr/>
            </p:nvSpPr>
            <p:spPr>
              <a:xfrm>
                <a:off x="1907462" y="2636522"/>
                <a:ext cx="1859814" cy="830997"/>
              </a:xfrm>
              <a:prstGeom prst="rect">
                <a:avLst/>
              </a:prstGeom>
              <a:noFill/>
            </p:spPr>
            <p:txBody>
              <a:bodyPr wrap="square" rtlCol="0">
                <a:spAutoFit/>
              </a:bodyPr>
              <a:lstStyle/>
              <a:p>
                <a:r>
                  <a:rPr lang="en-US" sz="2400" dirty="0" smtClean="0"/>
                  <a:t>Enterprise</a:t>
                </a:r>
              </a:p>
              <a:p>
                <a:r>
                  <a:rPr lang="en-US" sz="2400" dirty="0" smtClean="0"/>
                  <a:t>Network</a:t>
                </a:r>
                <a:endParaRPr lang="en-US" sz="2400" dirty="0"/>
              </a:p>
            </p:txBody>
          </p:sp>
        </p:grpSp>
        <p:pic>
          <p:nvPicPr>
            <p:cNvPr id="19" name="Picture 18" descr="desktop-and-monitor1.png"/>
            <p:cNvPicPr>
              <a:picLocks noChangeAspect="1"/>
            </p:cNvPicPr>
            <p:nvPr/>
          </p:nvPicPr>
          <p:blipFill>
            <a:blip r:embed="rId3" cstate="print"/>
            <a:stretch>
              <a:fillRect/>
            </a:stretch>
          </p:blipFill>
          <p:spPr>
            <a:xfrm>
              <a:off x="608275" y="2296009"/>
              <a:ext cx="715176" cy="561934"/>
            </a:xfrm>
            <a:prstGeom prst="rect">
              <a:avLst/>
            </a:prstGeom>
          </p:spPr>
        </p:pic>
        <p:pic>
          <p:nvPicPr>
            <p:cNvPr id="20" name="Picture 19" descr="desktop-and-monitor1.png"/>
            <p:cNvPicPr>
              <a:picLocks noChangeAspect="1"/>
            </p:cNvPicPr>
            <p:nvPr/>
          </p:nvPicPr>
          <p:blipFill>
            <a:blip r:embed="rId3" cstate="print"/>
            <a:stretch>
              <a:fillRect/>
            </a:stretch>
          </p:blipFill>
          <p:spPr>
            <a:xfrm>
              <a:off x="3547421" y="2084515"/>
              <a:ext cx="715176" cy="561934"/>
            </a:xfrm>
            <a:prstGeom prst="rect">
              <a:avLst/>
            </a:prstGeom>
          </p:spPr>
        </p:pic>
        <p:pic>
          <p:nvPicPr>
            <p:cNvPr id="21" name="Picture 20" descr="desktop-and-monitor1.png"/>
            <p:cNvPicPr>
              <a:picLocks noChangeAspect="1"/>
            </p:cNvPicPr>
            <p:nvPr/>
          </p:nvPicPr>
          <p:blipFill>
            <a:blip r:embed="rId3" cstate="print"/>
            <a:stretch>
              <a:fillRect/>
            </a:stretch>
          </p:blipFill>
          <p:spPr>
            <a:xfrm>
              <a:off x="2065575" y="4206044"/>
              <a:ext cx="715176" cy="561934"/>
            </a:xfrm>
            <a:prstGeom prst="rect">
              <a:avLst/>
            </a:prstGeom>
          </p:spPr>
        </p:pic>
        <p:cxnSp>
          <p:nvCxnSpPr>
            <p:cNvPr id="23" name="Straight Connector 22"/>
            <p:cNvCxnSpPr/>
            <p:nvPr/>
          </p:nvCxnSpPr>
          <p:spPr>
            <a:xfrm>
              <a:off x="1323451" y="2576976"/>
              <a:ext cx="591921" cy="109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0"/>
              <a:endCxn id="16" idx="2"/>
            </p:cNvCxnSpPr>
            <p:nvPr/>
          </p:nvCxnSpPr>
          <p:spPr>
            <a:xfrm flipV="1">
              <a:off x="2423163" y="3994550"/>
              <a:ext cx="160824" cy="2114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0" idx="2"/>
            </p:cNvCxnSpPr>
            <p:nvPr/>
          </p:nvCxnSpPr>
          <p:spPr>
            <a:xfrm flipV="1">
              <a:off x="3636649" y="2646449"/>
              <a:ext cx="268360" cy="305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64268" y="3788108"/>
            <a:ext cx="4337276" cy="1774244"/>
            <a:chOff x="328366" y="4315287"/>
            <a:chExt cx="4337276" cy="1774244"/>
          </a:xfrm>
        </p:grpSpPr>
        <p:grpSp>
          <p:nvGrpSpPr>
            <p:cNvPr id="44" name="Group 43"/>
            <p:cNvGrpSpPr/>
            <p:nvPr/>
          </p:nvGrpSpPr>
          <p:grpSpPr>
            <a:xfrm>
              <a:off x="1390918" y="4315287"/>
              <a:ext cx="2099144" cy="1305109"/>
              <a:chOff x="1559358" y="2308592"/>
              <a:chExt cx="2310513" cy="1559596"/>
            </a:xfrm>
          </p:grpSpPr>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358" y="2308592"/>
                <a:ext cx="2310513" cy="1559596"/>
              </a:xfrm>
              <a:prstGeom prst="rect">
                <a:avLst/>
              </a:prstGeom>
            </p:spPr>
          </p:pic>
          <p:sp>
            <p:nvSpPr>
              <p:cNvPr id="52" name="TextBox 51"/>
              <p:cNvSpPr txBox="1"/>
              <p:nvPr/>
            </p:nvSpPr>
            <p:spPr>
              <a:xfrm>
                <a:off x="1907462" y="2636522"/>
                <a:ext cx="1859814" cy="830997"/>
              </a:xfrm>
              <a:prstGeom prst="rect">
                <a:avLst/>
              </a:prstGeom>
              <a:noFill/>
            </p:spPr>
            <p:txBody>
              <a:bodyPr wrap="square" rtlCol="0">
                <a:spAutoFit/>
              </a:bodyPr>
              <a:lstStyle/>
              <a:p>
                <a:r>
                  <a:rPr lang="en-US" sz="2400" dirty="0" smtClean="0"/>
                  <a:t>Enterprise</a:t>
                </a:r>
              </a:p>
              <a:p>
                <a:r>
                  <a:rPr lang="en-US" sz="2400" dirty="0" smtClean="0"/>
                  <a:t>Network</a:t>
                </a:r>
                <a:endParaRPr lang="en-US" sz="2400" dirty="0"/>
              </a:p>
            </p:txBody>
          </p:sp>
        </p:gr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28366" y="4884576"/>
              <a:ext cx="837167" cy="80105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828475" y="5288472"/>
              <a:ext cx="837167" cy="801059"/>
            </a:xfrm>
            <a:prstGeom prst="rect">
              <a:avLst/>
            </a:prstGeom>
          </p:spPr>
        </p:pic>
        <p:cxnSp>
          <p:nvCxnSpPr>
            <p:cNvPr id="59" name="Straight Connector 58"/>
            <p:cNvCxnSpPr/>
            <p:nvPr/>
          </p:nvCxnSpPr>
          <p:spPr>
            <a:xfrm flipV="1">
              <a:off x="981283" y="5074427"/>
              <a:ext cx="654023" cy="2106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26676" y="5361306"/>
              <a:ext cx="649751" cy="2590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51177" y="4405454"/>
            <a:ext cx="837167" cy="801059"/>
          </a:xfrm>
          <a:prstGeom prst="rect">
            <a:avLst/>
          </a:prstGeom>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76183" y="2862379"/>
            <a:ext cx="837167" cy="801059"/>
          </a:xfrm>
          <a:prstGeom prst="rect">
            <a:avLst/>
          </a:prstGeom>
        </p:spPr>
      </p:pic>
      <p:cxnSp>
        <p:nvCxnSpPr>
          <p:cNvPr id="70" name="Straight Connector 69"/>
          <p:cNvCxnSpPr>
            <a:endCxn id="13" idx="3"/>
          </p:cNvCxnSpPr>
          <p:nvPr/>
        </p:nvCxnSpPr>
        <p:spPr>
          <a:xfrm flipH="1" flipV="1">
            <a:off x="6621232" y="1755290"/>
            <a:ext cx="639130" cy="280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55060" y="3143586"/>
            <a:ext cx="625616" cy="1193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429508" y="4116129"/>
            <a:ext cx="241556" cy="4356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832270" y="4149111"/>
            <a:ext cx="106409" cy="398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0234188" y="2036258"/>
            <a:ext cx="571141" cy="295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ight Arrow 91"/>
          <p:cNvSpPr/>
          <p:nvPr/>
        </p:nvSpPr>
        <p:spPr>
          <a:xfrm rot="547924">
            <a:off x="4321792" y="2308375"/>
            <a:ext cx="1393223" cy="411862"/>
          </a:xfrm>
          <a:prstGeom prst="rightArrow">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rot="20726898">
            <a:off x="4468038" y="3701522"/>
            <a:ext cx="1393223" cy="411862"/>
          </a:xfrm>
          <a:prstGeom prst="rightArrow">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64268" y="2426443"/>
            <a:ext cx="1515564" cy="830997"/>
          </a:xfrm>
          <a:prstGeom prst="rect">
            <a:avLst/>
          </a:prstGeom>
          <a:noFill/>
        </p:spPr>
        <p:txBody>
          <a:bodyPr wrap="square" rtlCol="0">
            <a:spAutoFit/>
          </a:bodyPr>
          <a:lstStyle/>
          <a:p>
            <a:r>
              <a:rPr lang="en-US" sz="2400" dirty="0" smtClean="0"/>
              <a:t>Network</a:t>
            </a:r>
          </a:p>
          <a:p>
            <a:r>
              <a:rPr lang="en-US" sz="2400" dirty="0" smtClean="0"/>
              <a:t>Policies</a:t>
            </a:r>
            <a:endParaRPr lang="en-US" sz="2400" dirty="0"/>
          </a:p>
        </p:txBody>
      </p:sp>
      <p:grpSp>
        <p:nvGrpSpPr>
          <p:cNvPr id="39" name="Group 38"/>
          <p:cNvGrpSpPr/>
          <p:nvPr/>
        </p:nvGrpSpPr>
        <p:grpSpPr>
          <a:xfrm>
            <a:off x="7528526" y="2145476"/>
            <a:ext cx="2303744" cy="1738720"/>
            <a:chOff x="7121148" y="1899101"/>
            <a:chExt cx="4396193" cy="3379124"/>
          </a:xfrm>
        </p:grpSpPr>
        <p:sp>
          <p:nvSpPr>
            <p:cNvPr id="42" name="Oval 41"/>
            <p:cNvSpPr/>
            <p:nvPr/>
          </p:nvSpPr>
          <p:spPr>
            <a:xfrm>
              <a:off x="7123537" y="453915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43" name="Oval 42"/>
            <p:cNvSpPr/>
            <p:nvPr/>
          </p:nvSpPr>
          <p:spPr>
            <a:xfrm>
              <a:off x="8412727" y="453915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p:cNvSpPr/>
            <p:nvPr/>
          </p:nvSpPr>
          <p:spPr>
            <a:xfrm>
              <a:off x="9487650" y="4554924"/>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dirty="0">
                <a:solidFill>
                  <a:schemeClr val="tx1"/>
                </a:solidFill>
              </a:endParaRPr>
            </a:p>
          </p:txBody>
        </p:sp>
        <p:sp>
          <p:nvSpPr>
            <p:cNvPr id="46" name="Oval 45"/>
            <p:cNvSpPr/>
            <p:nvPr/>
          </p:nvSpPr>
          <p:spPr>
            <a:xfrm>
              <a:off x="10779229" y="4554924"/>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dirty="0">
                <a:solidFill>
                  <a:schemeClr val="tx1"/>
                </a:solidFill>
              </a:endParaRPr>
            </a:p>
          </p:txBody>
        </p:sp>
        <p:sp>
          <p:nvSpPr>
            <p:cNvPr id="47" name="Oval 46"/>
            <p:cNvSpPr/>
            <p:nvPr/>
          </p:nvSpPr>
          <p:spPr>
            <a:xfrm>
              <a:off x="7121148"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48" name="Oval 47"/>
            <p:cNvSpPr/>
            <p:nvPr/>
          </p:nvSpPr>
          <p:spPr>
            <a:xfrm>
              <a:off x="8409263"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49" name="Oval 48"/>
            <p:cNvSpPr/>
            <p:nvPr/>
          </p:nvSpPr>
          <p:spPr>
            <a:xfrm>
              <a:off x="9487650"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50" name="Oval 49"/>
            <p:cNvSpPr/>
            <p:nvPr/>
          </p:nvSpPr>
          <p:spPr>
            <a:xfrm>
              <a:off x="10779229" y="3282215"/>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53" name="Oval 52"/>
            <p:cNvSpPr/>
            <p:nvPr/>
          </p:nvSpPr>
          <p:spPr>
            <a:xfrm>
              <a:off x="8409263" y="1899101"/>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56" name="Oval 55"/>
            <p:cNvSpPr/>
            <p:nvPr/>
          </p:nvSpPr>
          <p:spPr>
            <a:xfrm>
              <a:off x="9487650" y="1901537"/>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57" name="Straight Connector 56"/>
            <p:cNvCxnSpPr>
              <a:endCxn id="87" idx="0"/>
            </p:cNvCxnSpPr>
            <p:nvPr/>
          </p:nvCxnSpPr>
          <p:spPr>
            <a:xfrm>
              <a:off x="7490204" y="4005517"/>
              <a:ext cx="238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778319" y="4005517"/>
              <a:ext cx="3464"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490204" y="2622402"/>
              <a:ext cx="1288115"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148285" y="4005516"/>
              <a:ext cx="0"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856706" y="4005517"/>
              <a:ext cx="0"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490204" y="2624838"/>
              <a:ext cx="2366502" cy="657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778319" y="2624838"/>
              <a:ext cx="1078387" cy="657378"/>
            </a:xfrm>
            <a:prstGeom prst="line">
              <a:avLst/>
            </a:prstGeom>
            <a:ln w="22225"/>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8778319" y="2622402"/>
              <a:ext cx="1078387"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778319" y="2622402"/>
              <a:ext cx="2369966" cy="6598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856706" y="2624838"/>
              <a:ext cx="1291579" cy="657377"/>
            </a:xfrm>
            <a:prstGeom prst="line">
              <a:avLst/>
            </a:prstGeom>
            <a:ln w="22225"/>
          </p:spPr>
          <p:style>
            <a:lnRef idx="1">
              <a:schemeClr val="dk1"/>
            </a:lnRef>
            <a:fillRef idx="0">
              <a:schemeClr val="dk1"/>
            </a:fillRef>
            <a:effectRef idx="0">
              <a:schemeClr val="dk1"/>
            </a:effectRef>
            <a:fontRef idx="minor">
              <a:schemeClr val="tx1"/>
            </a:fontRef>
          </p:style>
        </p:cxnSp>
        <p:cxnSp>
          <p:nvCxnSpPr>
            <p:cNvPr id="73" name="Straight Connector 72"/>
            <p:cNvCxnSpPr>
              <a:stCxn id="87" idx="0"/>
            </p:cNvCxnSpPr>
            <p:nvPr/>
          </p:nvCxnSpPr>
          <p:spPr>
            <a:xfrm flipV="1">
              <a:off x="7492593" y="4005517"/>
              <a:ext cx="1285726"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7490204" y="4005517"/>
              <a:ext cx="129157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856706" y="4005516"/>
              <a:ext cx="1291579"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856706" y="4005517"/>
              <a:ext cx="1291579"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7" name="Picture 86" descr="middlebox_ips.png"/>
            <p:cNvPicPr>
              <a:picLocks noChangeAspect="1"/>
            </p:cNvPicPr>
            <p:nvPr/>
          </p:nvPicPr>
          <p:blipFill>
            <a:blip r:embed="rId6" cstate="print"/>
            <a:stretch>
              <a:fillRect/>
            </a:stretch>
          </p:blipFill>
          <p:spPr>
            <a:xfrm>
              <a:off x="10596202" y="1940166"/>
              <a:ext cx="559478" cy="659952"/>
            </a:xfrm>
            <a:prstGeom prst="rect">
              <a:avLst/>
            </a:prstGeom>
          </p:spPr>
        </p:pic>
        <p:cxnSp>
          <p:nvCxnSpPr>
            <p:cNvPr id="88" name="Straight Connector 87"/>
            <p:cNvCxnSpPr>
              <a:stCxn id="53" idx="6"/>
            </p:cNvCxnSpPr>
            <p:nvPr/>
          </p:nvCxnSpPr>
          <p:spPr>
            <a:xfrm>
              <a:off x="10225762" y="2263188"/>
              <a:ext cx="370440" cy="6954"/>
            </a:xfrm>
            <a:prstGeom prst="line">
              <a:avLst/>
            </a:prstGeom>
            <a:ln w="22225"/>
          </p:spPr>
          <p:style>
            <a:lnRef idx="1">
              <a:schemeClr val="dk1"/>
            </a:lnRef>
            <a:fillRef idx="0">
              <a:schemeClr val="dk1"/>
            </a:fillRef>
            <a:effectRef idx="0">
              <a:schemeClr val="dk1"/>
            </a:effectRef>
            <a:fontRef idx="minor">
              <a:schemeClr val="tx1"/>
            </a:fontRef>
          </p:style>
        </p:cxnSp>
      </p:grpSp>
      <p:sp>
        <p:nvSpPr>
          <p:cNvPr id="3" name="Frame 2"/>
          <p:cNvSpPr/>
          <p:nvPr/>
        </p:nvSpPr>
        <p:spPr>
          <a:xfrm>
            <a:off x="7153700" y="1897127"/>
            <a:ext cx="3041706" cy="2251984"/>
          </a:xfrm>
          <a:prstGeom prst="frame">
            <a:avLst>
              <a:gd name="adj1" fmla="val 8065"/>
            </a:avLst>
          </a:prstGeom>
          <a:solidFill>
            <a:schemeClr val="bg2">
              <a:alpha val="9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6572" y="1767688"/>
            <a:ext cx="676142" cy="900565"/>
          </a:xfrm>
          <a:prstGeom prst="rect">
            <a:avLst/>
          </a:prstGeom>
        </p:spPr>
      </p:pic>
      <p:pic>
        <p:nvPicPr>
          <p:cNvPr id="93" name="Picture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2495" y="4001210"/>
            <a:ext cx="676142" cy="900565"/>
          </a:xfrm>
          <a:prstGeom prst="rect">
            <a:avLst/>
          </a:prstGeom>
        </p:spPr>
      </p:pic>
      <p:sp>
        <p:nvSpPr>
          <p:cNvPr id="89" name="TextBox 88"/>
          <p:cNvSpPr txBox="1"/>
          <p:nvPr/>
        </p:nvSpPr>
        <p:spPr>
          <a:xfrm>
            <a:off x="7187640" y="1418304"/>
            <a:ext cx="2973826" cy="461665"/>
          </a:xfrm>
          <a:prstGeom prst="rect">
            <a:avLst/>
          </a:prstGeom>
          <a:noFill/>
        </p:spPr>
        <p:txBody>
          <a:bodyPr wrap="square" rtlCol="0">
            <a:spAutoFit/>
          </a:bodyPr>
          <a:lstStyle/>
          <a:p>
            <a:pPr algn="ctr"/>
            <a:r>
              <a:rPr lang="en-US" sz="2400" dirty="0" smtClean="0"/>
              <a:t>Cloud Network</a:t>
            </a:r>
            <a:endParaRPr lang="en-US" sz="2400" dirty="0"/>
          </a:p>
        </p:txBody>
      </p:sp>
      <p:sp>
        <p:nvSpPr>
          <p:cNvPr id="4" name="Slide Number Placeholder 3"/>
          <p:cNvSpPr>
            <a:spLocks noGrp="1"/>
          </p:cNvSpPr>
          <p:nvPr>
            <p:ph type="sldNum" sz="quarter" idx="12"/>
          </p:nvPr>
        </p:nvSpPr>
        <p:spPr>
          <a:xfrm>
            <a:off x="10234188" y="6492875"/>
            <a:ext cx="1312025" cy="365125"/>
          </a:xfrm>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36124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104 0.00208 L 0.48672 0.11181 " pathEditMode="relative" rAng="0" ptsTypes="AA">
                                      <p:cBhvr>
                                        <p:cTn id="12" dur="2000" fill="hold"/>
                                        <p:tgtEl>
                                          <p:spTgt spid="91"/>
                                        </p:tgtEl>
                                        <p:attrNameLst>
                                          <p:attrName>ppt_x</p:attrName>
                                          <p:attrName>ppt_y</p:attrName>
                                        </p:attrNameLst>
                                      </p:cBhvr>
                                      <p:rCtr x="24284" y="5486"/>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1.45833E-6 -4.07407E-6 L 0.50703 -0.21342 " pathEditMode="relative" rAng="0" ptsTypes="AA">
                                      <p:cBhvr>
                                        <p:cTn id="32" dur="2000" fill="hold"/>
                                        <p:tgtEl>
                                          <p:spTgt spid="93"/>
                                        </p:tgtEl>
                                        <p:attrNameLst>
                                          <p:attrName>ppt_x</p:attrName>
                                          <p:attrName>ppt_y</p:attrName>
                                        </p:attrNameLst>
                                      </p:cBhvr>
                                      <p:rCtr x="25352" y="-1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Tactics: Constraint Reduction</a:t>
            </a:r>
          </a:p>
        </p:txBody>
      </p:sp>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p:sp>
        <p:nvSpPr>
          <p:cNvPr id="9" name="Oval 8"/>
          <p:cNvSpPr/>
          <p:nvPr/>
        </p:nvSpPr>
        <p:spPr>
          <a:xfrm>
            <a:off x="7313208" y="4152044"/>
            <a:ext cx="850265"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a:t>
            </a:r>
            <a:r>
              <a:rPr lang="en-US" sz="2800" baseline="-25000" dirty="0">
                <a:solidFill>
                  <a:schemeClr val="tx1"/>
                </a:solidFill>
              </a:rPr>
              <a:t>1</a:t>
            </a:r>
            <a:endParaRPr lang="en-US" sz="2800" dirty="0">
              <a:solidFill>
                <a:schemeClr val="tx1"/>
              </a:solidFill>
            </a:endParaRPr>
          </a:p>
        </p:txBody>
      </p:sp>
      <p:sp>
        <p:nvSpPr>
          <p:cNvPr id="10" name="Oval 9"/>
          <p:cNvSpPr/>
          <p:nvPr/>
        </p:nvSpPr>
        <p:spPr>
          <a:xfrm>
            <a:off x="9588047" y="4152044"/>
            <a:ext cx="884373"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cxnSp>
        <p:nvCxnSpPr>
          <p:cNvPr id="11" name="Straight Connector 10"/>
          <p:cNvCxnSpPr>
            <a:stCxn id="9" idx="6"/>
            <a:endCxn id="10" idx="2"/>
          </p:cNvCxnSpPr>
          <p:nvPr/>
        </p:nvCxnSpPr>
        <p:spPr>
          <a:xfrm>
            <a:off x="8163473" y="4521646"/>
            <a:ext cx="1424574"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13207" y="5209682"/>
            <a:ext cx="850265"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a:t>
            </a:r>
            <a:r>
              <a:rPr lang="en-US" sz="2800" baseline="-25000" dirty="0">
                <a:solidFill>
                  <a:schemeClr val="tx1"/>
                </a:solidFill>
              </a:rPr>
              <a:t>1</a:t>
            </a:r>
            <a:endParaRPr lang="en-US" sz="2800" dirty="0">
              <a:solidFill>
                <a:schemeClr val="tx1"/>
              </a:solidFill>
            </a:endParaRPr>
          </a:p>
        </p:txBody>
      </p:sp>
      <p:sp>
        <p:nvSpPr>
          <p:cNvPr id="24" name="Oval 23"/>
          <p:cNvSpPr/>
          <p:nvPr/>
        </p:nvSpPr>
        <p:spPr>
          <a:xfrm>
            <a:off x="7313208" y="3094406"/>
            <a:ext cx="850265"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r>
              <a:rPr lang="en-US" sz="2800" baseline="-25000" dirty="0" smtClean="0">
                <a:solidFill>
                  <a:schemeClr val="tx1"/>
                </a:solidFill>
              </a:rPr>
              <a:t>1</a:t>
            </a:r>
            <a:endParaRPr lang="en-US" sz="2800" baseline="-25000" dirty="0">
              <a:solidFill>
                <a:schemeClr val="tx1"/>
              </a:solidFill>
            </a:endParaRPr>
          </a:p>
        </p:txBody>
      </p:sp>
      <p:sp>
        <p:nvSpPr>
          <p:cNvPr id="27" name="TextBox 26"/>
          <p:cNvSpPr txBox="1"/>
          <p:nvPr/>
        </p:nvSpPr>
        <p:spPr>
          <a:xfrm>
            <a:off x="632877" y="2020344"/>
            <a:ext cx="4338134" cy="1200329"/>
          </a:xfrm>
          <a:prstGeom prst="rect">
            <a:avLst/>
          </a:prstGeom>
          <a:noFill/>
        </p:spPr>
        <p:txBody>
          <a:bodyPr wrap="square" rtlCol="0">
            <a:spAutoFit/>
          </a:bodyPr>
          <a:lstStyle/>
          <a:p>
            <a:r>
              <a:rPr lang="en-US" sz="2400" dirty="0"/>
              <a:t>Genesis uses tactics as a search </a:t>
            </a:r>
            <a:endParaRPr lang="en-US" sz="2400" dirty="0" smtClean="0"/>
          </a:p>
          <a:p>
            <a:r>
              <a:rPr lang="en-US" sz="2400" dirty="0" smtClean="0"/>
              <a:t>strategy </a:t>
            </a:r>
            <a:r>
              <a:rPr lang="en-US" sz="2400" dirty="0"/>
              <a:t>to </a:t>
            </a:r>
            <a:r>
              <a:rPr lang="en-US" sz="2400" i="1" dirty="0"/>
              <a:t>eliminate</a:t>
            </a:r>
            <a:r>
              <a:rPr lang="en-US" sz="2400" dirty="0"/>
              <a:t> constraints</a:t>
            </a:r>
          </a:p>
          <a:p>
            <a:endParaRPr lang="en-US" sz="2400" dirty="0"/>
          </a:p>
        </p:txBody>
      </p:sp>
      <p:cxnSp>
        <p:nvCxnSpPr>
          <p:cNvPr id="30" name="Straight Connector 29"/>
          <p:cNvCxnSpPr>
            <a:stCxn id="24" idx="6"/>
            <a:endCxn id="10" idx="2"/>
          </p:cNvCxnSpPr>
          <p:nvPr/>
        </p:nvCxnSpPr>
        <p:spPr>
          <a:xfrm>
            <a:off x="8163473" y="3464008"/>
            <a:ext cx="1424574" cy="10576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0" idx="2"/>
          </p:cNvCxnSpPr>
          <p:nvPr/>
        </p:nvCxnSpPr>
        <p:spPr>
          <a:xfrm flipV="1">
            <a:off x="8163472" y="4521646"/>
            <a:ext cx="1424575" cy="107826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178299" y="3556844"/>
            <a:ext cx="2654742" cy="492443"/>
          </a:xfrm>
          <a:prstGeom prst="rect">
            <a:avLst/>
          </a:prstGeom>
          <a:noFill/>
        </p:spPr>
        <p:txBody>
          <a:bodyPr wrap="square" rtlCol="0">
            <a:spAutoFit/>
          </a:bodyPr>
          <a:lstStyle/>
          <a:p>
            <a:pPr algn="ctr"/>
            <a:r>
              <a:rPr lang="en-US" sz="2600" dirty="0" smtClean="0"/>
              <a:t>Reach(S) = k </a:t>
            </a:r>
            <a:endParaRPr lang="en-US" sz="2600" dirty="0"/>
          </a:p>
        </p:txBody>
      </p:sp>
      <p:sp>
        <p:nvSpPr>
          <p:cNvPr id="38" name="TextBox 37"/>
          <p:cNvSpPr txBox="1"/>
          <p:nvPr/>
        </p:nvSpPr>
        <p:spPr>
          <a:xfrm>
            <a:off x="4880755" y="3217021"/>
            <a:ext cx="2857585" cy="492443"/>
          </a:xfrm>
          <a:prstGeom prst="rect">
            <a:avLst/>
          </a:prstGeom>
          <a:noFill/>
        </p:spPr>
        <p:txBody>
          <a:bodyPr wrap="square" rtlCol="0">
            <a:spAutoFit/>
          </a:bodyPr>
          <a:lstStyle/>
          <a:p>
            <a:r>
              <a:rPr lang="en-US" sz="2600" dirty="0" smtClean="0"/>
              <a:t>Reach(</a:t>
            </a:r>
            <a:r>
              <a:rPr lang="en-US" sz="2400" dirty="0" smtClean="0"/>
              <a:t>C</a:t>
            </a:r>
            <a:r>
              <a:rPr lang="en-US" sz="2400" baseline="-25000" dirty="0" smtClean="0"/>
              <a:t>1</a:t>
            </a:r>
            <a:r>
              <a:rPr lang="en-US" sz="2600" dirty="0" smtClean="0"/>
              <a:t>) = k - 1 </a:t>
            </a:r>
            <a:endParaRPr lang="en-US" sz="2600" dirty="0"/>
          </a:p>
        </p:txBody>
      </p:sp>
      <p:sp>
        <p:nvSpPr>
          <p:cNvPr id="41" name="TextBox 40"/>
          <p:cNvSpPr txBox="1"/>
          <p:nvPr/>
        </p:nvSpPr>
        <p:spPr>
          <a:xfrm>
            <a:off x="4880755" y="4241516"/>
            <a:ext cx="2857585" cy="492443"/>
          </a:xfrm>
          <a:prstGeom prst="rect">
            <a:avLst/>
          </a:prstGeom>
          <a:noFill/>
        </p:spPr>
        <p:txBody>
          <a:bodyPr wrap="square" rtlCol="0">
            <a:spAutoFit/>
          </a:bodyPr>
          <a:lstStyle/>
          <a:p>
            <a:r>
              <a:rPr lang="en-US" sz="2600" dirty="0" smtClean="0"/>
              <a:t>Reach(</a:t>
            </a:r>
            <a:r>
              <a:rPr lang="en-US" sz="2400" dirty="0"/>
              <a:t>A</a:t>
            </a:r>
            <a:r>
              <a:rPr lang="en-US" sz="2400" baseline="-25000" dirty="0" smtClean="0"/>
              <a:t>1</a:t>
            </a:r>
            <a:r>
              <a:rPr lang="en-US" sz="2600" dirty="0" smtClean="0"/>
              <a:t>) = k - 1 </a:t>
            </a:r>
            <a:endParaRPr lang="en-US" sz="2600" dirty="0"/>
          </a:p>
        </p:txBody>
      </p:sp>
      <p:sp>
        <p:nvSpPr>
          <p:cNvPr id="42" name="TextBox 41"/>
          <p:cNvSpPr txBox="1"/>
          <p:nvPr/>
        </p:nvSpPr>
        <p:spPr>
          <a:xfrm>
            <a:off x="4880755" y="5353686"/>
            <a:ext cx="2857585" cy="492443"/>
          </a:xfrm>
          <a:prstGeom prst="rect">
            <a:avLst/>
          </a:prstGeom>
          <a:noFill/>
        </p:spPr>
        <p:txBody>
          <a:bodyPr wrap="square" rtlCol="0">
            <a:spAutoFit/>
          </a:bodyPr>
          <a:lstStyle/>
          <a:p>
            <a:r>
              <a:rPr lang="en-US" sz="2600" dirty="0" smtClean="0"/>
              <a:t>Reach(</a:t>
            </a:r>
            <a:r>
              <a:rPr lang="en-US" sz="2400" dirty="0"/>
              <a:t>E</a:t>
            </a:r>
            <a:r>
              <a:rPr lang="en-US" sz="2400" baseline="-25000" dirty="0" smtClean="0"/>
              <a:t>1</a:t>
            </a:r>
            <a:r>
              <a:rPr lang="en-US" sz="2600" dirty="0" smtClean="0"/>
              <a:t>) = k - 1 </a:t>
            </a:r>
            <a:endParaRPr lang="en-US" sz="2600" dirty="0"/>
          </a:p>
        </p:txBody>
      </p:sp>
      <mc:AlternateContent xmlns:mc="http://schemas.openxmlformats.org/markup-compatibility/2006" xmlns:a14="http://schemas.microsoft.com/office/drawing/2010/main">
        <mc:Choice Requires="a14">
          <p:sp>
            <p:nvSpPr>
              <p:cNvPr id="43" name="TextBox 42"/>
              <p:cNvSpPr txBox="1"/>
              <p:nvPr/>
            </p:nvSpPr>
            <p:spPr>
              <a:xfrm>
                <a:off x="5456902" y="3652325"/>
                <a:ext cx="12801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charset="0"/>
                          <a:ea typeface="Cambria Math" charset="0"/>
                          <a:cs typeface="Cambria Math" charset="0"/>
                        </a:rPr>
                        <m:t>∨</m:t>
                      </m:r>
                    </m:oMath>
                  </m:oMathPara>
                </a14:m>
                <a:endParaRPr lang="en-US" sz="3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456902" y="3652325"/>
                <a:ext cx="1280160" cy="64633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44365" y="4698269"/>
                <a:ext cx="12801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charset="0"/>
                          <a:ea typeface="Cambria Math" charset="0"/>
                          <a:cs typeface="Cambria Math" charset="0"/>
                        </a:rPr>
                        <m:t>∨</m:t>
                      </m:r>
                    </m:oMath>
                  </m:oMathPara>
                </a14:m>
                <a:endParaRPr lang="en-US" sz="3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444365" y="4698269"/>
                <a:ext cx="1280160" cy="646331"/>
              </a:xfrm>
              <a:prstGeom prst="rect">
                <a:avLst/>
              </a:prstGeom>
              <a:blipFill rotWithShape="0">
                <a:blip r:embed="rId10"/>
                <a:stretch>
                  <a:fillRect/>
                </a:stretch>
              </a:blipFill>
            </p:spPr>
            <p:txBody>
              <a:bodyPr/>
              <a:lstStyle/>
              <a:p>
                <a:r>
                  <a:rPr lang="en-US">
                    <a:noFill/>
                  </a:rPr>
                  <a:t> </a:t>
                </a:r>
              </a:p>
            </p:txBody>
          </p:sp>
        </mc:Fallback>
      </mc:AlternateContent>
      <p:sp>
        <p:nvSpPr>
          <p:cNvPr id="45" name="TextBox 44"/>
          <p:cNvSpPr txBox="1"/>
          <p:nvPr/>
        </p:nvSpPr>
        <p:spPr>
          <a:xfrm>
            <a:off x="632877" y="3571737"/>
            <a:ext cx="4338134" cy="1200329"/>
          </a:xfrm>
          <a:prstGeom prst="rect">
            <a:avLst/>
          </a:prstGeom>
          <a:noFill/>
        </p:spPr>
        <p:txBody>
          <a:bodyPr wrap="square" rtlCol="0">
            <a:spAutoFit/>
          </a:bodyPr>
          <a:lstStyle/>
          <a:p>
            <a:r>
              <a:rPr lang="en-US" sz="2400" dirty="0" smtClean="0"/>
              <a:t>No Edge Tactic ensures no intermediate edge switch</a:t>
            </a:r>
            <a:endParaRPr lang="en-US" sz="2400" dirty="0"/>
          </a:p>
          <a:p>
            <a:endParaRPr lang="en-US" sz="2400" dirty="0"/>
          </a:p>
        </p:txBody>
      </p:sp>
      <p:cxnSp>
        <p:nvCxnSpPr>
          <p:cNvPr id="47" name="Straight Connector 46"/>
          <p:cNvCxnSpPr/>
          <p:nvPr/>
        </p:nvCxnSpPr>
        <p:spPr>
          <a:xfrm flipV="1">
            <a:off x="4847505" y="5344600"/>
            <a:ext cx="2432452" cy="604286"/>
          </a:xfrm>
          <a:prstGeom prst="line">
            <a:avLst/>
          </a:prstGeom>
          <a:ln w="50800">
            <a:solidFill>
              <a:srgbClr val="EF22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H="1" flipV="1">
            <a:off x="7222953" y="2693503"/>
            <a:ext cx="515388" cy="400903"/>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9" idx="4"/>
          </p:cNvCxnSpPr>
          <p:nvPr/>
        </p:nvCxnSpPr>
        <p:spPr>
          <a:xfrm flipH="1">
            <a:off x="7313207" y="5948886"/>
            <a:ext cx="425133" cy="318434"/>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5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Properties</a:t>
            </a:r>
            <a:endParaRPr lang="en-US" dirty="0"/>
          </a:p>
        </p:txBody>
      </p:sp>
      <p:sp>
        <p:nvSpPr>
          <p:cNvPr id="3" name="Content Placeholder 2"/>
          <p:cNvSpPr>
            <a:spLocks noGrp="1"/>
          </p:cNvSpPr>
          <p:nvPr>
            <p:ph idx="1"/>
          </p:nvPr>
        </p:nvSpPr>
        <p:spPr/>
        <p:txBody>
          <a:bodyPr>
            <a:normAutofit/>
          </a:bodyPr>
          <a:lstStyle/>
          <a:p>
            <a:pPr>
              <a:lnSpc>
                <a:spcPct val="100000"/>
              </a:lnSpc>
              <a:buFont typeface="Wingdings" charset="2"/>
              <a:buChar char="q"/>
            </a:pPr>
            <a:r>
              <a:rPr lang="en-US" sz="2400" dirty="0" smtClean="0"/>
              <a:t>Specified using a restricted regular expression syntax </a:t>
            </a:r>
          </a:p>
          <a:p>
            <a:pPr>
              <a:lnSpc>
                <a:spcPct val="100000"/>
              </a:lnSpc>
              <a:buFont typeface="Wingdings" charset="2"/>
              <a:buChar char="q"/>
            </a:pPr>
            <a:r>
              <a:rPr lang="en-US" sz="2400" i="1" dirty="0" smtClean="0"/>
              <a:t>Sound </a:t>
            </a:r>
            <a:r>
              <a:rPr lang="en-US" sz="2400" dirty="0" smtClean="0"/>
              <a:t>heuristic (paths satisfy tactic regular expression) </a:t>
            </a:r>
          </a:p>
          <a:p>
            <a:pPr>
              <a:lnSpc>
                <a:spcPct val="100000"/>
              </a:lnSpc>
              <a:buFont typeface="Wingdings" charset="2"/>
              <a:buChar char="q"/>
            </a:pPr>
            <a:r>
              <a:rPr lang="en-US" sz="2400" i="1" dirty="0" smtClean="0"/>
              <a:t>Complete</a:t>
            </a:r>
            <a:r>
              <a:rPr lang="en-US" sz="2400" dirty="0" smtClean="0"/>
              <a:t> (</a:t>
            </a:r>
            <a:r>
              <a:rPr lang="en-US" sz="2400" dirty="0"/>
              <a:t>if </a:t>
            </a:r>
            <a:r>
              <a:rPr lang="en-US" sz="2400" dirty="0" smtClean="0"/>
              <a:t>a solution exists </a:t>
            </a:r>
            <a:r>
              <a:rPr lang="en-US" sz="2400" dirty="0"/>
              <a:t>where the paths satisfy the </a:t>
            </a:r>
            <a:r>
              <a:rPr lang="en-US" sz="2400" dirty="0" smtClean="0"/>
              <a:t>regular expressions, </a:t>
            </a:r>
            <a:r>
              <a:rPr lang="en-US" sz="2400" dirty="0"/>
              <a:t>Genesis will return one</a:t>
            </a:r>
            <a:r>
              <a:rPr lang="en-US" sz="2400" dirty="0" smtClean="0"/>
              <a:t>)</a:t>
            </a:r>
            <a:endParaRPr lang="en-US" sz="2400" dirty="0"/>
          </a:p>
          <a:p>
            <a:pPr>
              <a:buFont typeface="Wingdings" charset="2"/>
              <a:buChar char="q"/>
            </a:pPr>
            <a:r>
              <a:rPr lang="en-US" sz="2400" dirty="0" smtClean="0"/>
              <a:t>Policy-agnostic optimizations</a:t>
            </a:r>
          </a:p>
          <a:p>
            <a:pPr>
              <a:buFont typeface="Wingdings" charset="2"/>
              <a:buChar char="q"/>
            </a:pPr>
            <a:r>
              <a:rPr lang="en-US" sz="2400" dirty="0" smtClean="0"/>
              <a:t>The </a:t>
            </a:r>
            <a:r>
              <a:rPr lang="en-US" sz="2400" dirty="0"/>
              <a:t>operator can develop a repository of tactics based on their topology structure for reuse</a:t>
            </a:r>
            <a:endParaRPr lang="en-US" sz="2400" i="1" dirty="0"/>
          </a:p>
          <a:p>
            <a:pPr>
              <a:buFont typeface="Wingdings" charset="2"/>
              <a:buChar char="q"/>
            </a:pP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21</a:t>
            </a:fld>
            <a:endParaRPr lang="en-US" dirty="0"/>
          </a:p>
        </p:txBody>
      </p:sp>
    </p:spTree>
    <p:extLst>
      <p:ext uri="{BB962C8B-B14F-4D97-AF65-F5344CB8AC3E}">
        <p14:creationId xmlns:p14="http://schemas.microsoft.com/office/powerpoint/2010/main" val="1959481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Evaluation</a:t>
            </a:r>
            <a:endParaRPr lang="en-US" dirty="0"/>
          </a:p>
        </p:txBody>
      </p:sp>
      <p:sp>
        <p:nvSpPr>
          <p:cNvPr id="8" name="Content Placeholder 7"/>
          <p:cNvSpPr>
            <a:spLocks noGrp="1"/>
          </p:cNvSpPr>
          <p:nvPr>
            <p:ph sz="half" idx="1"/>
          </p:nvPr>
        </p:nvSpPr>
        <p:spPr/>
        <p:txBody>
          <a:bodyPr>
            <a:normAutofit/>
          </a:bodyPr>
          <a:lstStyle/>
          <a:p>
            <a:pPr>
              <a:buFont typeface="Wingdings" charset="2"/>
              <a:buChar char="q"/>
            </a:pPr>
            <a:r>
              <a:rPr lang="en-US" sz="2400" dirty="0" smtClean="0"/>
              <a:t>Multi-tenant </a:t>
            </a:r>
            <a:r>
              <a:rPr lang="en-US" sz="2400" dirty="0"/>
              <a:t>i</a:t>
            </a:r>
            <a:r>
              <a:rPr lang="en-US" sz="2400" dirty="0" smtClean="0"/>
              <a:t>solation workload</a:t>
            </a:r>
          </a:p>
          <a:p>
            <a:pPr>
              <a:buFont typeface="Wingdings" charset="2"/>
              <a:buChar char="q"/>
            </a:pPr>
            <a:endParaRPr lang="en-US" sz="2400" dirty="0" smtClean="0"/>
          </a:p>
          <a:p>
            <a:pPr>
              <a:buFont typeface="Wingdings" charset="2"/>
              <a:buChar char="q"/>
            </a:pPr>
            <a:r>
              <a:rPr lang="en-US" sz="2400" dirty="0" smtClean="0"/>
              <a:t>Valley-Free Tactic and No Edge Tactic</a:t>
            </a:r>
          </a:p>
          <a:p>
            <a:pPr>
              <a:buFont typeface="Wingdings" charset="2"/>
              <a:buChar char="q"/>
            </a:pPr>
            <a:endParaRPr lang="en-US" sz="2400" dirty="0"/>
          </a:p>
          <a:p>
            <a:pPr>
              <a:buFont typeface="Wingdings" charset="2"/>
              <a:buChar char="q"/>
            </a:pPr>
            <a:r>
              <a:rPr lang="en-US" sz="2400" dirty="0" smtClean="0"/>
              <a:t>Valley-Free Tactic speedup: 400x</a:t>
            </a:r>
            <a:br>
              <a:rPr lang="en-US" sz="2400" dirty="0" smtClean="0"/>
            </a:br>
            <a:endParaRPr lang="en-US" sz="24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39" y="1845734"/>
            <a:ext cx="5546735" cy="4179603"/>
          </a:xfrm>
          <a:prstGeom prst="rect">
            <a:avLst/>
          </a:prstGeom>
        </p:spPr>
      </p:pic>
      <p:cxnSp>
        <p:nvCxnSpPr>
          <p:cNvPr id="5" name="Straight Arrow Connector 4"/>
          <p:cNvCxnSpPr/>
          <p:nvPr/>
        </p:nvCxnSpPr>
        <p:spPr>
          <a:xfrm>
            <a:off x="10058399" y="2106385"/>
            <a:ext cx="0" cy="1747157"/>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804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Divide-and-Conquer:</a:t>
            </a:r>
            <a:br>
              <a:rPr lang="en-US" dirty="0" smtClean="0"/>
            </a:br>
            <a:r>
              <a:rPr lang="en-US" dirty="0" smtClean="0"/>
              <a:t>Policy Graph Components</a:t>
            </a:r>
            <a:endParaRPr lang="en-US" dirty="0"/>
          </a:p>
        </p:txBody>
      </p:sp>
      <mc:AlternateContent xmlns:mc="http://schemas.openxmlformats.org/markup-compatibility/2006" xmlns:a14="http://schemas.microsoft.com/office/drawing/2010/main">
        <mc:Choice Requires="a14">
          <p:sp>
            <p:nvSpPr>
              <p:cNvPr id="6" name="Rounded Rectangle 5"/>
              <p:cNvSpPr/>
              <p:nvPr/>
            </p:nvSpPr>
            <p:spPr>
              <a:xfrm>
                <a:off x="6931179" y="2141568"/>
                <a:ext cx="2195863"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𝑠𝑟𝑐</m:t>
                        </m:r>
                      </m:e>
                      <m:sub>
                        <m:r>
                          <a:rPr lang="en-US" sz="2800" b="0" i="1" smtClean="0">
                            <a:solidFill>
                              <a:schemeClr val="tx1"/>
                            </a:solidFill>
                            <a:latin typeface="Cambria Math" charset="0"/>
                          </a:rPr>
                          <m:t>2</m:t>
                        </m:r>
                      </m:sub>
                    </m:sSub>
                  </m:oMath>
                </a14:m>
                <a:r>
                  <a:rPr lang="en-US" sz="2800" dirty="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charset="0"/>
                          </a:rPr>
                          <m:t>𝑑𝑠𝑡</m:t>
                        </m:r>
                      </m:e>
                      <m:sub>
                        <m:r>
                          <a:rPr lang="en-US" sz="2800" b="0" i="1" smtClean="0">
                            <a:solidFill>
                              <a:schemeClr val="tx1"/>
                            </a:solidFill>
                            <a:latin typeface="Cambria Math" charset="0"/>
                          </a:rPr>
                          <m:t>2</m:t>
                        </m:r>
                      </m:sub>
                    </m:sSub>
                  </m:oMath>
                </a14:m>
                <a:endParaRPr lang="en-US" sz="28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6931179" y="2141568"/>
                <a:ext cx="2195863" cy="640080"/>
              </a:xfrm>
              <a:prstGeom prst="roundRect">
                <a:avLst/>
              </a:prstGeom>
              <a:blipFill rotWithShape="0">
                <a:blip r:embed="rId3"/>
                <a:stretch>
                  <a:fillRect t="-277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3108420" y="2135162"/>
                <a:ext cx="2133651"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b="0" i="1" smtClean="0">
                            <a:solidFill>
                              <a:schemeClr val="tx1"/>
                            </a:solidFill>
                            <a:latin typeface="Cambria Math" charset="0"/>
                          </a:rPr>
                          <m:t>𝑠𝑟𝑐</m:t>
                        </m:r>
                      </m:e>
                      <m:sub>
                        <m:r>
                          <a:rPr lang="en-US" sz="2800" b="0" i="1" smtClean="0">
                            <a:solidFill>
                              <a:schemeClr val="tx1"/>
                            </a:solidFill>
                            <a:latin typeface="Cambria Math" charset="0"/>
                          </a:rPr>
                          <m:t>1</m:t>
                        </m:r>
                      </m:sub>
                    </m:sSub>
                  </m:oMath>
                </a14:m>
                <a:r>
                  <a:rPr lang="en-US" sz="2800" dirty="0" smtClean="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b="0" i="1" smtClean="0">
                            <a:solidFill>
                              <a:schemeClr val="tx1"/>
                            </a:solidFill>
                            <a:latin typeface="Cambria Math" charset="0"/>
                          </a:rPr>
                          <m:t>𝑑</m:t>
                        </m:r>
                        <m:r>
                          <a:rPr lang="en-US" sz="2800" i="1">
                            <a:solidFill>
                              <a:schemeClr val="tx1"/>
                            </a:solidFill>
                            <a:latin typeface="Cambria Math" charset="0"/>
                          </a:rPr>
                          <m:t>𝑠</m:t>
                        </m:r>
                        <m:r>
                          <a:rPr lang="en-US" sz="2800" b="0" i="1" smtClean="0">
                            <a:solidFill>
                              <a:schemeClr val="tx1"/>
                            </a:solidFill>
                            <a:latin typeface="Cambria Math" charset="0"/>
                          </a:rPr>
                          <m:t>𝑡</m:t>
                        </m:r>
                      </m:e>
                      <m:sub>
                        <m:r>
                          <a:rPr lang="en-US" sz="2800" i="1">
                            <a:solidFill>
                              <a:schemeClr val="tx1"/>
                            </a:solidFill>
                            <a:latin typeface="Cambria Math" charset="0"/>
                          </a:rPr>
                          <m:t>1</m:t>
                        </m:r>
                      </m:sub>
                    </m:sSub>
                  </m:oMath>
                </a14:m>
                <a:endParaRPr lang="en-US" sz="2800" dirty="0">
                  <a:solidFill>
                    <a:schemeClr val="tx1"/>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3108420" y="2135162"/>
                <a:ext cx="2133651" cy="640080"/>
              </a:xfrm>
              <a:prstGeom prst="roundRect">
                <a:avLst/>
              </a:prstGeom>
              <a:blipFill rotWithShape="0">
                <a:blip r:embed="rId4"/>
                <a:stretch>
                  <a:fillRect t="-277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4982770" y="3222968"/>
                <a:ext cx="228742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𝑠𝑟𝑐</m:t>
                        </m:r>
                      </m:e>
                      <m:sub>
                        <m:r>
                          <a:rPr lang="en-US" sz="2800" b="0" i="1" smtClean="0">
                            <a:solidFill>
                              <a:schemeClr val="tx1"/>
                            </a:solidFill>
                            <a:latin typeface="Cambria Math" charset="0"/>
                          </a:rPr>
                          <m:t>3</m:t>
                        </m:r>
                      </m:sub>
                    </m:sSub>
                  </m:oMath>
                </a14:m>
                <a:r>
                  <a:rPr lang="en-US" sz="2800" dirty="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charset="0"/>
                          </a:rPr>
                          <m:t>𝑑𝑠𝑡</m:t>
                        </m:r>
                      </m:e>
                      <m:sub>
                        <m:r>
                          <a:rPr lang="en-US" sz="2800" b="0" i="1" smtClean="0">
                            <a:solidFill>
                              <a:schemeClr val="tx1"/>
                            </a:solidFill>
                            <a:latin typeface="Cambria Math" charset="0"/>
                          </a:rPr>
                          <m:t>3</m:t>
                        </m:r>
                      </m:sub>
                    </m:sSub>
                  </m:oMath>
                </a14:m>
                <a:endParaRPr lang="en-US" sz="2800" dirty="0">
                  <a:solidFill>
                    <a:schemeClr val="tx1"/>
                  </a:solidFill>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4982770" y="3222968"/>
                <a:ext cx="2287420" cy="640080"/>
              </a:xfrm>
              <a:prstGeom prst="roundRect">
                <a:avLst/>
              </a:prstGeom>
              <a:blipFill rotWithShape="0">
                <a:blip r:embed="rId5"/>
                <a:stretch>
                  <a:fillRect t="-3704" b="-11111"/>
                </a:stretch>
              </a:blipFill>
            </p:spPr>
            <p:txBody>
              <a:bodyPr/>
              <a:lstStyle/>
              <a:p>
                <a:r>
                  <a:rPr lang="en-US">
                    <a:noFill/>
                  </a:rPr>
                  <a:t> </a:t>
                </a:r>
              </a:p>
            </p:txBody>
          </p:sp>
        </mc:Fallback>
      </mc:AlternateContent>
      <p:cxnSp>
        <p:nvCxnSpPr>
          <p:cNvPr id="15" name="Straight Connector 14"/>
          <p:cNvCxnSpPr>
            <a:stCxn id="8" idx="3"/>
            <a:endCxn id="6" idx="1"/>
          </p:cNvCxnSpPr>
          <p:nvPr/>
        </p:nvCxnSpPr>
        <p:spPr>
          <a:xfrm>
            <a:off x="5242071" y="2455202"/>
            <a:ext cx="1689108" cy="6406"/>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9" idx="0"/>
          </p:cNvCxnSpPr>
          <p:nvPr/>
        </p:nvCxnSpPr>
        <p:spPr>
          <a:xfrm>
            <a:off x="4175246" y="2775242"/>
            <a:ext cx="1951234" cy="447726"/>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a:endCxn id="6" idx="2"/>
          </p:cNvCxnSpPr>
          <p:nvPr/>
        </p:nvCxnSpPr>
        <p:spPr>
          <a:xfrm flipV="1">
            <a:off x="6126480" y="2781648"/>
            <a:ext cx="1902631" cy="441320"/>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113E31D-E2AB-40D1-8B51-AFA5AFEF393A}" type="slidenum">
              <a:rPr lang="en-US" smtClean="0"/>
              <a:t>23</a:t>
            </a:fld>
            <a:endParaRPr lang="en-US" dirty="0"/>
          </a:p>
        </p:txBody>
      </p:sp>
      <p:sp>
        <p:nvSpPr>
          <p:cNvPr id="81" name="Rectangle 80"/>
          <p:cNvSpPr/>
          <p:nvPr/>
        </p:nvSpPr>
        <p:spPr>
          <a:xfrm>
            <a:off x="2907105" y="4006753"/>
            <a:ext cx="6359039" cy="201986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598671" y="3777845"/>
            <a:ext cx="2980337" cy="461665"/>
          </a:xfrm>
          <a:prstGeom prst="rect">
            <a:avLst/>
          </a:prstGeom>
          <a:noFill/>
        </p:spPr>
        <p:txBody>
          <a:bodyPr wrap="square" rtlCol="0">
            <a:spAutoFit/>
          </a:bodyPr>
          <a:lstStyle/>
          <a:p>
            <a:r>
              <a:rPr lang="en-US" sz="2400" dirty="0" smtClean="0"/>
              <a:t>Synthesis</a:t>
            </a:r>
            <a:endParaRPr lang="en-US" sz="2400" dirty="0"/>
          </a:p>
        </p:txBody>
      </p:sp>
      <p:sp>
        <p:nvSpPr>
          <p:cNvPr id="14" name="TextBox 13"/>
          <p:cNvSpPr txBox="1"/>
          <p:nvPr/>
        </p:nvSpPr>
        <p:spPr>
          <a:xfrm>
            <a:off x="5492921" y="2077474"/>
            <a:ext cx="1267118" cy="461665"/>
          </a:xfrm>
          <a:prstGeom prst="rect">
            <a:avLst/>
          </a:prstGeom>
          <a:noFill/>
        </p:spPr>
        <p:txBody>
          <a:bodyPr wrap="square" rtlCol="0">
            <a:spAutoFit/>
          </a:bodyPr>
          <a:lstStyle/>
          <a:p>
            <a:r>
              <a:rPr lang="en-US" sz="2400" dirty="0" smtClean="0"/>
              <a:t>Isolation</a:t>
            </a:r>
            <a:endParaRPr lang="en-US" sz="2400" dirty="0"/>
          </a:p>
        </p:txBody>
      </p:sp>
      <mc:AlternateContent xmlns:mc="http://schemas.openxmlformats.org/markup-compatibility/2006" xmlns:a14="http://schemas.microsoft.com/office/drawing/2010/main">
        <mc:Choice Requires="a14">
          <p:sp>
            <p:nvSpPr>
              <p:cNvPr id="61" name="Rounded Rectangle 60"/>
              <p:cNvSpPr/>
              <p:nvPr/>
            </p:nvSpPr>
            <p:spPr>
              <a:xfrm>
                <a:off x="6931179" y="5169155"/>
                <a:ext cx="2195863"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𝑠𝑟𝑐</m:t>
                        </m:r>
                      </m:e>
                      <m:sub>
                        <m:r>
                          <a:rPr lang="en-US" sz="2800" b="0" i="1" smtClean="0">
                            <a:solidFill>
                              <a:schemeClr val="tx1"/>
                            </a:solidFill>
                            <a:latin typeface="Cambria Math" charset="0"/>
                          </a:rPr>
                          <m:t>6</m:t>
                        </m:r>
                      </m:sub>
                    </m:sSub>
                  </m:oMath>
                </a14:m>
                <a:r>
                  <a:rPr lang="en-US" sz="2800" dirty="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charset="0"/>
                          </a:rPr>
                          <m:t>𝑑𝑠𝑡</m:t>
                        </m:r>
                      </m:e>
                      <m:sub>
                        <m:r>
                          <a:rPr lang="en-US" sz="2800" b="0" i="1" smtClean="0">
                            <a:solidFill>
                              <a:schemeClr val="tx1"/>
                            </a:solidFill>
                            <a:latin typeface="Cambria Math" charset="0"/>
                          </a:rPr>
                          <m:t>6</m:t>
                        </m:r>
                      </m:sub>
                    </m:sSub>
                  </m:oMath>
                </a14:m>
                <a:endParaRPr lang="en-US" sz="2800" dirty="0">
                  <a:solidFill>
                    <a:schemeClr val="tx1"/>
                  </a:solidFill>
                </a:endParaRPr>
              </a:p>
            </p:txBody>
          </p:sp>
        </mc:Choice>
        <mc:Fallback xmlns="">
          <p:sp>
            <p:nvSpPr>
              <p:cNvPr id="61" name="Rounded Rectangle 60"/>
              <p:cNvSpPr>
                <a:spLocks noRot="1" noChangeAspect="1" noMove="1" noResize="1" noEditPoints="1" noAdjustHandles="1" noChangeArrowheads="1" noChangeShapeType="1" noTextEdit="1"/>
              </p:cNvSpPr>
              <p:nvPr/>
            </p:nvSpPr>
            <p:spPr>
              <a:xfrm>
                <a:off x="6931179" y="5169155"/>
                <a:ext cx="2195863" cy="640080"/>
              </a:xfrm>
              <a:prstGeom prst="roundRect">
                <a:avLst/>
              </a:prstGeom>
              <a:blipFill rotWithShape="0">
                <a:blip r:embed="rId6"/>
                <a:stretch>
                  <a:fillRect t="-370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ounded Rectangle 64"/>
              <p:cNvSpPr/>
              <p:nvPr/>
            </p:nvSpPr>
            <p:spPr>
              <a:xfrm>
                <a:off x="3108421" y="5146110"/>
                <a:ext cx="21336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𝑠𝑟𝑐</m:t>
                        </m:r>
                      </m:e>
                      <m:sub>
                        <m:r>
                          <a:rPr lang="en-US" sz="2800" b="0" i="1" smtClean="0">
                            <a:solidFill>
                              <a:schemeClr val="tx1"/>
                            </a:solidFill>
                            <a:latin typeface="Cambria Math" charset="0"/>
                          </a:rPr>
                          <m:t>5</m:t>
                        </m:r>
                      </m:sub>
                    </m:sSub>
                  </m:oMath>
                </a14:m>
                <a:r>
                  <a:rPr lang="en-US" sz="2800" dirty="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charset="0"/>
                          </a:rPr>
                          <m:t>𝑑𝑠𝑡</m:t>
                        </m:r>
                      </m:e>
                      <m:sub>
                        <m:r>
                          <a:rPr lang="en-US" sz="2800" b="0" i="1" smtClean="0">
                            <a:solidFill>
                              <a:schemeClr val="tx1"/>
                            </a:solidFill>
                            <a:latin typeface="Cambria Math" charset="0"/>
                          </a:rPr>
                          <m:t>5</m:t>
                        </m:r>
                      </m:sub>
                    </m:sSub>
                  </m:oMath>
                </a14:m>
                <a:endParaRPr lang="en-US" sz="2800" dirty="0">
                  <a:solidFill>
                    <a:schemeClr val="tx1"/>
                  </a:solidFill>
                </a:endParaRPr>
              </a:p>
            </p:txBody>
          </p:sp>
        </mc:Choice>
        <mc:Fallback xmlns="">
          <p:sp>
            <p:nvSpPr>
              <p:cNvPr id="65" name="Rounded Rectangle 64"/>
              <p:cNvSpPr>
                <a:spLocks noRot="1" noChangeAspect="1" noMove="1" noResize="1" noEditPoints="1" noAdjustHandles="1" noChangeArrowheads="1" noChangeShapeType="1" noTextEdit="1"/>
              </p:cNvSpPr>
              <p:nvPr/>
            </p:nvSpPr>
            <p:spPr>
              <a:xfrm>
                <a:off x="3108421" y="5146110"/>
                <a:ext cx="2133650" cy="640080"/>
              </a:xfrm>
              <a:prstGeom prst="roundRect">
                <a:avLst/>
              </a:prstGeom>
              <a:blipFill rotWithShape="0">
                <a:blip r:embed="rId7"/>
                <a:stretch>
                  <a:fillRect t="-277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ounded Rectangle 65"/>
              <p:cNvSpPr/>
              <p:nvPr/>
            </p:nvSpPr>
            <p:spPr>
              <a:xfrm>
                <a:off x="4982770" y="4134738"/>
                <a:ext cx="226550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𝑠𝑟𝑐</m:t>
                        </m:r>
                      </m:e>
                      <m:sub>
                        <m:r>
                          <a:rPr lang="en-US" sz="2800" b="0" i="1" smtClean="0">
                            <a:solidFill>
                              <a:schemeClr val="tx1"/>
                            </a:solidFill>
                            <a:latin typeface="Cambria Math" charset="0"/>
                          </a:rPr>
                          <m:t>4</m:t>
                        </m:r>
                      </m:sub>
                    </m:sSub>
                  </m:oMath>
                </a14:m>
                <a:r>
                  <a:rPr lang="en-US" sz="2800" dirty="0">
                    <a:solidFill>
                      <a:schemeClr val="tx1"/>
                    </a:solidFill>
                  </a:rPr>
                  <a:t> ≫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charset="0"/>
                          </a:rPr>
                          <m:t>𝑑𝑠𝑡</m:t>
                        </m:r>
                      </m:e>
                      <m:sub>
                        <m:r>
                          <a:rPr lang="en-US" sz="2800" b="0" i="1" smtClean="0">
                            <a:solidFill>
                              <a:schemeClr val="tx1"/>
                            </a:solidFill>
                            <a:latin typeface="Cambria Math" charset="0"/>
                          </a:rPr>
                          <m:t>4</m:t>
                        </m:r>
                      </m:sub>
                    </m:sSub>
                  </m:oMath>
                </a14:m>
                <a:endParaRPr lang="en-US" sz="2800" dirty="0">
                  <a:solidFill>
                    <a:schemeClr val="tx1"/>
                  </a:solidFill>
                </a:endParaRPr>
              </a:p>
            </p:txBody>
          </p:sp>
        </mc:Choice>
        <mc:Fallback xmlns="">
          <p:sp>
            <p:nvSpPr>
              <p:cNvPr id="66" name="Rounded Rectangle 65"/>
              <p:cNvSpPr>
                <a:spLocks noRot="1" noChangeAspect="1" noMove="1" noResize="1" noEditPoints="1" noAdjustHandles="1" noChangeArrowheads="1" noChangeShapeType="1" noTextEdit="1"/>
              </p:cNvSpPr>
              <p:nvPr/>
            </p:nvSpPr>
            <p:spPr>
              <a:xfrm>
                <a:off x="4982770" y="4134738"/>
                <a:ext cx="2265500" cy="640080"/>
              </a:xfrm>
              <a:prstGeom prst="roundRect">
                <a:avLst/>
              </a:prstGeom>
              <a:blipFill rotWithShape="0">
                <a:blip r:embed="rId8"/>
                <a:stretch>
                  <a:fillRect t="-2778" b="-11111"/>
                </a:stretch>
              </a:blipFill>
            </p:spPr>
            <p:txBody>
              <a:bodyPr/>
              <a:lstStyle/>
              <a:p>
                <a:r>
                  <a:rPr lang="en-US">
                    <a:noFill/>
                  </a:rPr>
                  <a:t> </a:t>
                </a:r>
              </a:p>
            </p:txBody>
          </p:sp>
        </mc:Fallback>
      </mc:AlternateContent>
      <p:cxnSp>
        <p:nvCxnSpPr>
          <p:cNvPr id="69" name="Straight Connector 68"/>
          <p:cNvCxnSpPr>
            <a:stCxn id="65" idx="0"/>
            <a:endCxn id="66" idx="2"/>
          </p:cNvCxnSpPr>
          <p:nvPr/>
        </p:nvCxnSpPr>
        <p:spPr>
          <a:xfrm flipV="1">
            <a:off x="4175246" y="4774818"/>
            <a:ext cx="1940274" cy="371292"/>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6" idx="2"/>
            <a:endCxn id="61" idx="0"/>
          </p:cNvCxnSpPr>
          <p:nvPr/>
        </p:nvCxnSpPr>
        <p:spPr>
          <a:xfrm>
            <a:off x="6115520" y="4774818"/>
            <a:ext cx="1913591" cy="394337"/>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298182" y="2059050"/>
            <a:ext cx="2221299" cy="830997"/>
          </a:xfrm>
          <a:prstGeom prst="rect">
            <a:avLst/>
          </a:prstGeom>
          <a:noFill/>
        </p:spPr>
        <p:txBody>
          <a:bodyPr wrap="square" rtlCol="0">
            <a:spAutoFit/>
          </a:bodyPr>
          <a:lstStyle/>
          <a:p>
            <a:r>
              <a:rPr lang="en-US" sz="2400" dirty="0" smtClean="0"/>
              <a:t>Reachability Policy</a:t>
            </a:r>
            <a:endParaRPr lang="en-US" sz="2400" dirty="0"/>
          </a:p>
        </p:txBody>
      </p:sp>
      <p:sp>
        <p:nvSpPr>
          <p:cNvPr id="127" name="TextBox 126"/>
          <p:cNvSpPr txBox="1"/>
          <p:nvPr/>
        </p:nvSpPr>
        <p:spPr>
          <a:xfrm>
            <a:off x="4521962" y="5949694"/>
            <a:ext cx="3209035" cy="461665"/>
          </a:xfrm>
          <a:prstGeom prst="rect">
            <a:avLst/>
          </a:prstGeom>
          <a:noFill/>
        </p:spPr>
        <p:txBody>
          <a:bodyPr wrap="square" rtlCol="0">
            <a:spAutoFit/>
          </a:bodyPr>
          <a:lstStyle/>
          <a:p>
            <a:pPr algn="ctr"/>
            <a:r>
              <a:rPr lang="en-US" sz="2400" dirty="0" smtClean="0"/>
              <a:t>Policy Graph</a:t>
            </a:r>
            <a:endParaRPr lang="en-US" sz="2400" dirty="0"/>
          </a:p>
        </p:txBody>
      </p:sp>
      <p:sp>
        <p:nvSpPr>
          <p:cNvPr id="86" name="Rectangle 85"/>
          <p:cNvSpPr/>
          <p:nvPr/>
        </p:nvSpPr>
        <p:spPr>
          <a:xfrm>
            <a:off x="2907105" y="2046910"/>
            <a:ext cx="6359039" cy="1879201"/>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320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14" grpId="0"/>
      <p:bldP spid="126" grpId="0"/>
      <p:bldP spid="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Divide-and-Conquer Synthesis</a:t>
            </a:r>
            <a:endParaRPr lang="en-US" dirty="0"/>
          </a:p>
        </p:txBody>
      </p:sp>
      <mc:AlternateContent xmlns:mc="http://schemas.openxmlformats.org/markup-compatibility/2006" xmlns:a14="http://schemas.microsoft.com/office/drawing/2010/main">
        <mc:Choice Requires="a14">
          <p:sp>
            <p:nvSpPr>
              <p:cNvPr id="6" name="Rounded Rectangle 5"/>
              <p:cNvSpPr/>
              <p:nvPr/>
            </p:nvSpPr>
            <p:spPr>
              <a:xfrm>
                <a:off x="7890758" y="2045309"/>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b="0" i="1" smtClean="0">
                              <a:solidFill>
                                <a:schemeClr val="tx1"/>
                              </a:solidFill>
                              <a:latin typeface="Cambria Math" charset="0"/>
                            </a:rPr>
                            <m:t>𝑅</m:t>
                          </m:r>
                        </m:e>
                        <m:sub>
                          <m:r>
                            <a:rPr lang="en-US" sz="2800" b="0" i="1" smtClean="0">
                              <a:solidFill>
                                <a:schemeClr val="tx1"/>
                              </a:solidFill>
                              <a:latin typeface="Cambria Math" charset="0"/>
                            </a:rPr>
                            <m:t>2</m:t>
                          </m:r>
                        </m:sub>
                      </m:sSub>
                    </m:oMath>
                  </m:oMathPara>
                </a14:m>
                <a:endParaRPr lang="en-US" sz="28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7890758" y="2045309"/>
                <a:ext cx="650250" cy="640080"/>
              </a:xfrm>
              <a:prstGeom prst="round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6336961" y="2045309"/>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b="0" i="1" smtClean="0">
                              <a:solidFill>
                                <a:schemeClr val="tx1"/>
                              </a:solidFill>
                              <a:latin typeface="Cambria Math" charset="0"/>
                            </a:rPr>
                            <m:t>𝑅</m:t>
                          </m:r>
                        </m:e>
                        <m:sub>
                          <m:r>
                            <a:rPr lang="en-US" sz="2800" i="1">
                              <a:solidFill>
                                <a:schemeClr val="tx1"/>
                              </a:solidFill>
                              <a:latin typeface="Cambria Math" charset="0"/>
                            </a:rPr>
                            <m:t>1</m:t>
                          </m:r>
                        </m:sub>
                      </m:sSub>
                    </m:oMath>
                  </m:oMathPara>
                </a14:m>
                <a:endParaRPr lang="en-US" sz="2800" dirty="0">
                  <a:solidFill>
                    <a:schemeClr val="tx1"/>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6336961" y="2045309"/>
                <a:ext cx="650250" cy="640080"/>
              </a:xfrm>
              <a:prstGeom prst="round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7106504" y="3165507"/>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i="1">
                              <a:solidFill>
                                <a:schemeClr val="tx1"/>
                              </a:solidFill>
                              <a:latin typeface="Cambria Math" charset="0"/>
                            </a:rPr>
                            <m:t>𝑅</m:t>
                          </m:r>
                        </m:e>
                        <m:sub>
                          <m:r>
                            <a:rPr lang="en-US" sz="2800" b="0" i="1" smtClean="0">
                              <a:solidFill>
                                <a:schemeClr val="tx1"/>
                              </a:solidFill>
                              <a:latin typeface="Cambria Math" charset="0"/>
                            </a:rPr>
                            <m:t>3</m:t>
                          </m:r>
                        </m:sub>
                      </m:sSub>
                    </m:oMath>
                  </m:oMathPara>
                </a14:m>
                <a:endParaRPr lang="en-US" sz="2800" dirty="0">
                  <a:solidFill>
                    <a:schemeClr val="tx1"/>
                  </a:solidFill>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7106504" y="3165507"/>
                <a:ext cx="650250" cy="640080"/>
              </a:xfrm>
              <a:prstGeom prst="round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6336961" y="5391394"/>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i="1">
                              <a:solidFill>
                                <a:schemeClr val="tx1"/>
                              </a:solidFill>
                              <a:latin typeface="Cambria Math" charset="0"/>
                            </a:rPr>
                            <m:t>𝑅</m:t>
                          </m:r>
                        </m:e>
                        <m:sub>
                          <m:r>
                            <a:rPr lang="en-US" sz="2800" b="0" i="1" smtClean="0">
                              <a:solidFill>
                                <a:schemeClr val="tx1"/>
                              </a:solidFill>
                              <a:latin typeface="Cambria Math" charset="0"/>
                            </a:rPr>
                            <m:t>5</m:t>
                          </m:r>
                        </m:sub>
                      </m:sSub>
                    </m:oMath>
                  </m:oMathPara>
                </a14:m>
                <a:endParaRPr lang="en-US" sz="2800" dirty="0">
                  <a:solidFill>
                    <a:schemeClr val="tx1"/>
                  </a:solidFill>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6336961" y="5391394"/>
                <a:ext cx="650250" cy="640080"/>
              </a:xfrm>
              <a:prstGeom prst="round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7890758" y="5391394"/>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i="1">
                              <a:solidFill>
                                <a:schemeClr val="tx1"/>
                              </a:solidFill>
                              <a:latin typeface="Cambria Math" charset="0"/>
                            </a:rPr>
                            <m:t>𝑅</m:t>
                          </m:r>
                        </m:e>
                        <m:sub>
                          <m:r>
                            <a:rPr lang="en-US" sz="2800" b="0" i="1" smtClean="0">
                              <a:solidFill>
                                <a:schemeClr val="tx1"/>
                              </a:solidFill>
                              <a:latin typeface="Cambria Math" charset="0"/>
                            </a:rPr>
                            <m:t>6</m:t>
                          </m:r>
                        </m:sub>
                      </m:sSub>
                    </m:oMath>
                  </m:oMathPara>
                </a14:m>
                <a:endParaRPr lang="en-US" sz="2800" dirty="0">
                  <a:solidFill>
                    <a:schemeClr val="tx1"/>
                  </a:solidFill>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7890758" y="5391394"/>
                <a:ext cx="650250" cy="640080"/>
              </a:xfrm>
              <a:prstGeom prst="round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a:xfrm>
                <a:off x="7106504" y="4311134"/>
                <a:ext cx="650250" cy="640080"/>
              </a:xfrm>
              <a:prstGeom prst="roundRect">
                <a:avLst/>
              </a:prstGeom>
              <a:solidFill>
                <a:srgbClr val="DD4E23">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charset="0"/>
                            </a:rPr>
                          </m:ctrlPr>
                        </m:sSubPr>
                        <m:e>
                          <m:r>
                            <a:rPr lang="en-US" sz="2800" i="1">
                              <a:solidFill>
                                <a:schemeClr val="tx1"/>
                              </a:solidFill>
                              <a:latin typeface="Cambria Math" charset="0"/>
                            </a:rPr>
                            <m:t>  </m:t>
                          </m:r>
                          <m:r>
                            <a:rPr lang="en-US" sz="2800" i="1">
                              <a:solidFill>
                                <a:schemeClr val="tx1"/>
                              </a:solidFill>
                              <a:latin typeface="Cambria Math" charset="0"/>
                            </a:rPr>
                            <m:t>𝑅</m:t>
                          </m:r>
                        </m:e>
                        <m:sub>
                          <m:r>
                            <a:rPr lang="en-US" sz="2800" b="0" i="1" smtClean="0">
                              <a:solidFill>
                                <a:schemeClr val="tx1"/>
                              </a:solidFill>
                              <a:latin typeface="Cambria Math" charset="0"/>
                            </a:rPr>
                            <m:t>4</m:t>
                          </m:r>
                        </m:sub>
                      </m:sSub>
                    </m:oMath>
                  </m:oMathPara>
                </a14:m>
                <a:endParaRPr lang="en-US" sz="2800" dirty="0">
                  <a:solidFill>
                    <a:schemeClr val="tx1"/>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7106504" y="4311134"/>
                <a:ext cx="650250" cy="640080"/>
              </a:xfrm>
              <a:prstGeom prst="roundRect">
                <a:avLst/>
              </a:prstGeom>
              <a:blipFill rotWithShape="0">
                <a:blip r:embed="rId8"/>
                <a:stretch>
                  <a:fillRect/>
                </a:stretch>
              </a:blipFill>
            </p:spPr>
            <p:txBody>
              <a:bodyPr/>
              <a:lstStyle/>
              <a:p>
                <a:r>
                  <a:rPr lang="en-US">
                    <a:noFill/>
                  </a:rPr>
                  <a:t> </a:t>
                </a:r>
              </a:p>
            </p:txBody>
          </p:sp>
        </mc:Fallback>
      </mc:AlternateContent>
      <p:cxnSp>
        <p:nvCxnSpPr>
          <p:cNvPr id="15" name="Straight Connector 14"/>
          <p:cNvCxnSpPr>
            <a:stCxn id="8" idx="3"/>
            <a:endCxn id="6" idx="1"/>
          </p:cNvCxnSpPr>
          <p:nvPr/>
        </p:nvCxnSpPr>
        <p:spPr>
          <a:xfrm>
            <a:off x="6987211" y="2365349"/>
            <a:ext cx="903547" cy="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9" idx="0"/>
          </p:cNvCxnSpPr>
          <p:nvPr/>
        </p:nvCxnSpPr>
        <p:spPr>
          <a:xfrm>
            <a:off x="6662086" y="2685389"/>
            <a:ext cx="769543" cy="480118"/>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a:endCxn id="6" idx="2"/>
          </p:cNvCxnSpPr>
          <p:nvPr/>
        </p:nvCxnSpPr>
        <p:spPr>
          <a:xfrm flipV="1">
            <a:off x="7431629" y="2685389"/>
            <a:ext cx="784254" cy="480118"/>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2"/>
            <a:endCxn id="13" idx="0"/>
          </p:cNvCxnSpPr>
          <p:nvPr/>
        </p:nvCxnSpPr>
        <p:spPr>
          <a:xfrm>
            <a:off x="7431629" y="3805587"/>
            <a:ext cx="0" cy="505547"/>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0"/>
            <a:endCxn id="13" idx="2"/>
          </p:cNvCxnSpPr>
          <p:nvPr/>
        </p:nvCxnSpPr>
        <p:spPr>
          <a:xfrm flipV="1">
            <a:off x="6662086" y="4951214"/>
            <a:ext cx="769543" cy="44018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0"/>
            <a:endCxn id="13" idx="2"/>
          </p:cNvCxnSpPr>
          <p:nvPr/>
        </p:nvCxnSpPr>
        <p:spPr>
          <a:xfrm flipH="1" flipV="1">
            <a:off x="7431629" y="4951214"/>
            <a:ext cx="784254" cy="44018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957986" y="1966442"/>
            <a:ext cx="2869678" cy="201986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9352938" y="3126276"/>
                <a:ext cx="2085425" cy="830997"/>
              </a:xfrm>
              <a:prstGeom prst="rect">
                <a:avLst/>
              </a:prstGeom>
              <a:noFill/>
            </p:spPr>
            <p:txBody>
              <a:bodyPr wrap="square" rtlCol="0">
                <a:spAutoFit/>
              </a:bodyPr>
              <a:lstStyle/>
              <a:p>
                <a:r>
                  <a:rPr lang="en-US" sz="2400" dirty="0" smtClean="0"/>
                  <a:t>Synthesized path for</a:t>
                </a:r>
                <a14:m>
                  <m:oMath xmlns:m="http://schemas.openxmlformats.org/officeDocument/2006/math">
                    <m:sSub>
                      <m:sSubPr>
                        <m:ctrlPr>
                          <a:rPr lang="en-US" sz="2400" i="1">
                            <a:latin typeface="Cambria Math" charset="0"/>
                          </a:rPr>
                        </m:ctrlPr>
                      </m:sSubPr>
                      <m:e>
                        <m:r>
                          <a:rPr lang="en-US" sz="2400" i="1">
                            <a:latin typeface="Cambria Math" charset="0"/>
                          </a:rPr>
                          <m:t> </m:t>
                        </m:r>
                        <m:r>
                          <a:rPr lang="en-US" sz="2400" i="1">
                            <a:latin typeface="Cambria Math" charset="0"/>
                          </a:rPr>
                          <m:t>𝑅</m:t>
                        </m:r>
                      </m:e>
                      <m:sub>
                        <m:r>
                          <a:rPr lang="en-US" sz="2400" b="0" i="1" smtClean="0">
                            <a:latin typeface="Cambria Math" charset="0"/>
                          </a:rPr>
                          <m:t>3</m:t>
                        </m:r>
                      </m:sub>
                    </m:sSub>
                  </m:oMath>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9352938" y="3126276"/>
                <a:ext cx="2085425" cy="830997"/>
              </a:xfrm>
              <a:prstGeom prst="rect">
                <a:avLst/>
              </a:prstGeom>
              <a:blipFill rotWithShape="0">
                <a:blip r:embed="rId9"/>
                <a:stretch>
                  <a:fillRect l="-4386" t="-13971" b="-72794"/>
                </a:stretch>
              </a:blipFill>
            </p:spPr>
            <p:txBody>
              <a:bodyPr/>
              <a:lstStyle/>
              <a:p>
                <a:r>
                  <a:rPr lang="en-US">
                    <a:noFill/>
                  </a:rPr>
                  <a:t> </a:t>
                </a:r>
              </a:p>
            </p:txBody>
          </p:sp>
        </mc:Fallback>
      </mc:AlternateContent>
      <p:sp>
        <p:nvSpPr>
          <p:cNvPr id="37" name="TextBox 36"/>
          <p:cNvSpPr txBox="1"/>
          <p:nvPr/>
        </p:nvSpPr>
        <p:spPr>
          <a:xfrm>
            <a:off x="9047947" y="2045309"/>
            <a:ext cx="1529265" cy="830997"/>
          </a:xfrm>
          <a:prstGeom prst="rect">
            <a:avLst/>
          </a:prstGeom>
          <a:noFill/>
        </p:spPr>
        <p:txBody>
          <a:bodyPr wrap="square" rtlCol="0">
            <a:spAutoFit/>
          </a:bodyPr>
          <a:lstStyle/>
          <a:p>
            <a:r>
              <a:rPr lang="en-US" sz="2400" dirty="0" smtClean="0"/>
              <a:t>Synthesize partition 1</a:t>
            </a:r>
            <a:endParaRPr lang="en-US" sz="2400" dirty="0"/>
          </a:p>
        </p:txBody>
      </p:sp>
      <p:sp>
        <p:nvSpPr>
          <p:cNvPr id="38" name="TextBox 37"/>
          <p:cNvSpPr txBox="1"/>
          <p:nvPr/>
        </p:nvSpPr>
        <p:spPr>
          <a:xfrm>
            <a:off x="9444555" y="5280891"/>
            <a:ext cx="1529265" cy="830997"/>
          </a:xfrm>
          <a:prstGeom prst="rect">
            <a:avLst/>
          </a:prstGeom>
          <a:noFill/>
        </p:spPr>
        <p:txBody>
          <a:bodyPr wrap="square" rtlCol="0">
            <a:spAutoFit/>
          </a:bodyPr>
          <a:lstStyle/>
          <a:p>
            <a:r>
              <a:rPr lang="en-US" sz="2400" dirty="0" smtClean="0"/>
              <a:t>Synthesize partition 2</a:t>
            </a:r>
            <a:endParaRPr lang="en-US" sz="2400" dirty="0"/>
          </a:p>
        </p:txBody>
      </p:sp>
      <p:sp>
        <p:nvSpPr>
          <p:cNvPr id="3" name="Slide Number Placeholder 2"/>
          <p:cNvSpPr>
            <a:spLocks noGrp="1"/>
          </p:cNvSpPr>
          <p:nvPr>
            <p:ph type="sldNum" sz="quarter" idx="12"/>
          </p:nvPr>
        </p:nvSpPr>
        <p:spPr/>
        <p:txBody>
          <a:bodyPr/>
          <a:lstStyle/>
          <a:p>
            <a:fld id="{6113E31D-E2AB-40D1-8B51-AFA5AFEF393A}" type="slidenum">
              <a:rPr lang="en-US" smtClean="0"/>
              <a:t>24</a:t>
            </a:fld>
            <a:endParaRPr lang="en-US" dirty="0"/>
          </a:p>
        </p:txBody>
      </p:sp>
      <p:sp>
        <p:nvSpPr>
          <p:cNvPr id="4" name="TextBox 3"/>
          <p:cNvSpPr txBox="1"/>
          <p:nvPr/>
        </p:nvSpPr>
        <p:spPr>
          <a:xfrm>
            <a:off x="2743199" y="3310941"/>
            <a:ext cx="2675503" cy="461665"/>
          </a:xfrm>
          <a:prstGeom prst="rect">
            <a:avLst/>
          </a:prstGeom>
          <a:noFill/>
        </p:spPr>
        <p:txBody>
          <a:bodyPr wrap="square" rtlCol="0">
            <a:spAutoFit/>
          </a:bodyPr>
          <a:lstStyle/>
          <a:p>
            <a:r>
              <a:rPr lang="en-US" sz="2400" dirty="0" smtClean="0"/>
              <a:t>Min-cut partitioning</a:t>
            </a:r>
            <a:endParaRPr lang="en-US" sz="2400" dirty="0"/>
          </a:p>
        </p:txBody>
      </p:sp>
      <p:sp>
        <p:nvSpPr>
          <p:cNvPr id="7" name="TextBox 6"/>
          <p:cNvSpPr txBox="1"/>
          <p:nvPr/>
        </p:nvSpPr>
        <p:spPr>
          <a:xfrm>
            <a:off x="1172587" y="5040155"/>
            <a:ext cx="3682046" cy="892552"/>
          </a:xfrm>
          <a:prstGeom prst="rect">
            <a:avLst/>
          </a:prstGeom>
          <a:noFill/>
        </p:spPr>
        <p:txBody>
          <a:bodyPr wrap="square" rtlCol="0">
            <a:spAutoFit/>
          </a:bodyPr>
          <a:lstStyle/>
          <a:p>
            <a:r>
              <a:rPr lang="en-US" sz="2600" dirty="0" smtClean="0"/>
              <a:t>2x speedup for 40% of workloads with isolation</a:t>
            </a:r>
            <a:endParaRPr lang="en-US" sz="2600" dirty="0"/>
          </a:p>
        </p:txBody>
      </p:sp>
      <p:sp>
        <p:nvSpPr>
          <p:cNvPr id="23" name="TextBox 22"/>
          <p:cNvSpPr txBox="1"/>
          <p:nvPr/>
        </p:nvSpPr>
        <p:spPr>
          <a:xfrm>
            <a:off x="1172587" y="2126826"/>
            <a:ext cx="3682046" cy="892552"/>
          </a:xfrm>
          <a:prstGeom prst="rect">
            <a:avLst/>
          </a:prstGeom>
          <a:noFill/>
        </p:spPr>
        <p:txBody>
          <a:bodyPr wrap="square" rtlCol="0">
            <a:spAutoFit/>
          </a:bodyPr>
          <a:lstStyle/>
          <a:p>
            <a:r>
              <a:rPr lang="en-US" sz="2600" dirty="0" smtClean="0"/>
              <a:t>Multiple solutions exist due to dense topology</a:t>
            </a:r>
          </a:p>
        </p:txBody>
      </p:sp>
      <p:sp>
        <p:nvSpPr>
          <p:cNvPr id="24" name="TextBox 23"/>
          <p:cNvSpPr txBox="1"/>
          <p:nvPr/>
        </p:nvSpPr>
        <p:spPr>
          <a:xfrm>
            <a:off x="1130294" y="3583490"/>
            <a:ext cx="3682046" cy="892552"/>
          </a:xfrm>
          <a:prstGeom prst="rect">
            <a:avLst/>
          </a:prstGeom>
          <a:noFill/>
        </p:spPr>
        <p:txBody>
          <a:bodyPr wrap="square" rtlCol="0">
            <a:spAutoFit/>
          </a:bodyPr>
          <a:lstStyle/>
          <a:p>
            <a:r>
              <a:rPr lang="en-US" sz="2600" dirty="0" err="1" smtClean="0"/>
              <a:t>Unsatisfiable</a:t>
            </a:r>
            <a:r>
              <a:rPr lang="en-US" sz="2600" dirty="0" smtClean="0"/>
              <a:t> cores for </a:t>
            </a:r>
          </a:p>
          <a:p>
            <a:r>
              <a:rPr lang="en-US" sz="2600" dirty="0" smtClean="0"/>
              <a:t>iterating solutions</a:t>
            </a:r>
          </a:p>
        </p:txBody>
      </p:sp>
      <p:sp>
        <p:nvSpPr>
          <p:cNvPr id="35" name="Rectangle 34"/>
          <p:cNvSpPr/>
          <p:nvPr/>
        </p:nvSpPr>
        <p:spPr>
          <a:xfrm>
            <a:off x="5485493" y="3076444"/>
            <a:ext cx="3906981" cy="3054961"/>
          </a:xfrm>
          <a:prstGeom prst="rect">
            <a:avLst/>
          </a:prstGeom>
          <a:solidFill>
            <a:schemeClr val="bg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47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7" grpId="1"/>
      <p:bldP spid="38" grpId="0"/>
      <p:bldP spid="4" grpId="0"/>
      <p:bldP spid="4" grpId="1"/>
      <p:bldP spid="7" grpId="0"/>
      <p:bldP spid="23" grpId="0"/>
      <p:bldP spid="24"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sz="2800" dirty="0" smtClean="0">
                <a:solidFill>
                  <a:schemeClr val="bg1">
                    <a:lumMod val="50000"/>
                  </a:schemeClr>
                </a:solidFill>
              </a:rPr>
              <a:t>Motivation</a:t>
            </a:r>
          </a:p>
          <a:p>
            <a:pPr>
              <a:buFont typeface="Wingdings" charset="2"/>
              <a:buChar char="q"/>
            </a:pPr>
            <a:r>
              <a:rPr lang="en-US" sz="2800" dirty="0" smtClean="0">
                <a:solidFill>
                  <a:schemeClr val="bg1">
                    <a:lumMod val="50000"/>
                  </a:schemeClr>
                </a:solidFill>
              </a:rPr>
              <a:t>Synthesis of forwarding </a:t>
            </a:r>
            <a:r>
              <a:rPr lang="en-US" sz="2800" dirty="0">
                <a:solidFill>
                  <a:schemeClr val="bg1">
                    <a:lumMod val="50000"/>
                  </a:schemeClr>
                </a:solidFill>
              </a:rPr>
              <a:t>t</a:t>
            </a:r>
            <a:r>
              <a:rPr lang="en-US" sz="2800" dirty="0" smtClean="0">
                <a:solidFill>
                  <a:schemeClr val="bg1">
                    <a:lumMod val="50000"/>
                  </a:schemeClr>
                </a:solidFill>
              </a:rPr>
              <a:t>ables in Genesis</a:t>
            </a:r>
          </a:p>
          <a:p>
            <a:pPr>
              <a:buFont typeface="Wingdings" charset="2"/>
              <a:buChar char="q"/>
            </a:pPr>
            <a:r>
              <a:rPr lang="en-US" sz="2800" dirty="0" smtClean="0">
                <a:solidFill>
                  <a:schemeClr val="bg1">
                    <a:lumMod val="50000"/>
                  </a:schemeClr>
                </a:solidFill>
              </a:rPr>
              <a:t>Scaling Genesis: Tactics and Divide-and-Conquer</a:t>
            </a:r>
          </a:p>
          <a:p>
            <a:pPr>
              <a:buFont typeface="Wingdings" charset="2"/>
              <a:buChar char="q"/>
            </a:pPr>
            <a:r>
              <a:rPr lang="en-US" sz="2800" dirty="0" smtClean="0"/>
              <a:t>Genesis extensions: Handling failures</a:t>
            </a:r>
          </a:p>
        </p:txBody>
      </p:sp>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759200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Extensions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sp>
        <p:nvSpPr>
          <p:cNvPr id="4" name="Rounded Rectangle 3"/>
          <p:cNvSpPr/>
          <p:nvPr/>
        </p:nvSpPr>
        <p:spPr>
          <a:xfrm>
            <a:off x="5042610" y="2049871"/>
            <a:ext cx="2167740" cy="823958"/>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Genesis</a:t>
            </a:r>
            <a:endParaRPr lang="en-US" sz="2800" dirty="0">
              <a:solidFill>
                <a:schemeClr val="tx1"/>
              </a:solidFill>
            </a:endParaRPr>
          </a:p>
        </p:txBody>
      </p:sp>
      <p:sp>
        <p:nvSpPr>
          <p:cNvPr id="8" name="Rounded Rectangle 7"/>
          <p:cNvSpPr/>
          <p:nvPr/>
        </p:nvSpPr>
        <p:spPr>
          <a:xfrm>
            <a:off x="2668400" y="2981520"/>
            <a:ext cx="2374210" cy="1117052"/>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Rich Policy</a:t>
            </a:r>
          </a:p>
          <a:p>
            <a:pPr algn="ctr"/>
            <a:r>
              <a:rPr lang="en-US" sz="2800" dirty="0" smtClean="0">
                <a:solidFill>
                  <a:schemeClr val="tx1"/>
                </a:solidFill>
              </a:rPr>
              <a:t>Language</a:t>
            </a:r>
            <a:endParaRPr lang="en-US" sz="2800" dirty="0">
              <a:solidFill>
                <a:schemeClr val="tx1"/>
              </a:solidFill>
            </a:endParaRPr>
          </a:p>
        </p:txBody>
      </p:sp>
      <p:sp>
        <p:nvSpPr>
          <p:cNvPr id="9" name="Rounded Rectangle 8"/>
          <p:cNvSpPr/>
          <p:nvPr/>
        </p:nvSpPr>
        <p:spPr>
          <a:xfrm>
            <a:off x="7210350" y="2981520"/>
            <a:ext cx="2374210" cy="1117052"/>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Synthesis using SMT</a:t>
            </a:r>
            <a:endParaRPr lang="en-US" sz="2800" dirty="0">
              <a:solidFill>
                <a:schemeClr val="tx1"/>
              </a:solidFill>
            </a:endParaRPr>
          </a:p>
        </p:txBody>
      </p:sp>
      <p:sp>
        <p:nvSpPr>
          <p:cNvPr id="12" name="Bent-Up Arrow 11"/>
          <p:cNvSpPr/>
          <p:nvPr/>
        </p:nvSpPr>
        <p:spPr>
          <a:xfrm rot="10800000">
            <a:off x="3615145" y="2416626"/>
            <a:ext cx="1427461" cy="5648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Up Arrow 17"/>
          <p:cNvSpPr/>
          <p:nvPr/>
        </p:nvSpPr>
        <p:spPr>
          <a:xfrm rot="10800000" flipH="1">
            <a:off x="7210350" y="2380204"/>
            <a:ext cx="1427464" cy="6013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668396" y="4784206"/>
            <a:ext cx="2374210" cy="1117052"/>
          </a:xfrm>
          <a:prstGeom prst="roundRect">
            <a:avLst/>
          </a:prstGeom>
          <a:solidFill>
            <a:srgbClr val="92D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Resilient </a:t>
            </a:r>
          </a:p>
          <a:p>
            <a:pPr algn="ctr"/>
            <a:r>
              <a:rPr lang="en-US" sz="2800" dirty="0" smtClean="0">
                <a:solidFill>
                  <a:schemeClr val="tx1"/>
                </a:solidFill>
              </a:rPr>
              <a:t>Paths</a:t>
            </a:r>
          </a:p>
        </p:txBody>
      </p:sp>
      <p:sp>
        <p:nvSpPr>
          <p:cNvPr id="20" name="Rounded Rectangle 19"/>
          <p:cNvSpPr/>
          <p:nvPr/>
        </p:nvSpPr>
        <p:spPr>
          <a:xfrm>
            <a:off x="7210350" y="4784206"/>
            <a:ext cx="2374210" cy="1117052"/>
          </a:xfrm>
          <a:prstGeom prst="roundRect">
            <a:avLst/>
          </a:prstGeom>
          <a:solidFill>
            <a:srgbClr val="92D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Network Repair</a:t>
            </a:r>
            <a:endParaRPr lang="en-US" sz="2800" dirty="0">
              <a:solidFill>
                <a:schemeClr val="tx1"/>
              </a:solidFill>
            </a:endParaRPr>
          </a:p>
        </p:txBody>
      </p:sp>
      <p:sp>
        <p:nvSpPr>
          <p:cNvPr id="21" name="Down Arrow 20"/>
          <p:cNvSpPr/>
          <p:nvPr/>
        </p:nvSpPr>
        <p:spPr>
          <a:xfrm>
            <a:off x="3615145" y="4098572"/>
            <a:ext cx="320041" cy="685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317773" y="4098572"/>
            <a:ext cx="320041" cy="685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28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1" animBg="1"/>
      <p:bldP spid="18" grpId="1"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Resilience</a:t>
            </a:r>
            <a:endParaRPr lang="en-US" dirty="0"/>
          </a:p>
        </p:txBody>
      </p:sp>
      <p:grpSp>
        <p:nvGrpSpPr>
          <p:cNvPr id="3" name="Group 2"/>
          <p:cNvGrpSpPr/>
          <p:nvPr/>
        </p:nvGrpSpPr>
        <p:grpSpPr>
          <a:xfrm>
            <a:off x="2563903" y="1416453"/>
            <a:ext cx="7276580" cy="4148508"/>
            <a:chOff x="6826673" y="2385686"/>
            <a:chExt cx="3364984" cy="2080081"/>
          </a:xfrm>
        </p:grpSpPr>
        <p:pic>
          <p:nvPicPr>
            <p:cNvPr id="4" name="Picture 3"/>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6826673" y="2385686"/>
              <a:ext cx="3135086" cy="2080081"/>
            </a:xfrm>
            <a:prstGeom prst="rect">
              <a:avLst/>
            </a:prstGeom>
          </p:spPr>
        </p:pic>
        <p:sp>
          <p:nvSpPr>
            <p:cNvPr id="5" name="TextBox 4"/>
            <p:cNvSpPr txBox="1"/>
            <p:nvPr/>
          </p:nvSpPr>
          <p:spPr>
            <a:xfrm>
              <a:off x="8950685" y="2645153"/>
              <a:ext cx="1240972" cy="231481"/>
            </a:xfrm>
            <a:prstGeom prst="rect">
              <a:avLst/>
            </a:prstGeom>
            <a:noFill/>
          </p:spPr>
          <p:txBody>
            <a:bodyPr wrap="square" rtlCol="0">
              <a:spAutoFit/>
            </a:bodyPr>
            <a:lstStyle/>
            <a:p>
              <a:pPr algn="ctr"/>
              <a:r>
                <a:rPr lang="en-US" sz="2400" dirty="0" smtClean="0"/>
                <a:t>Cloud network </a:t>
              </a:r>
              <a:endParaRPr lang="en-US" dirty="0"/>
            </a:p>
          </p:txBody>
        </p:sp>
      </p:grpSp>
      <p:pic>
        <p:nvPicPr>
          <p:cNvPr id="13" name="Picture 12" descr="desktop-and-monitor1.png"/>
          <p:cNvPicPr>
            <a:picLocks noChangeAspect="1"/>
          </p:cNvPicPr>
          <p:nvPr/>
        </p:nvPicPr>
        <p:blipFill>
          <a:blip r:embed="rId4" cstate="print"/>
          <a:stretch>
            <a:fillRect/>
          </a:stretch>
        </p:blipFill>
        <p:spPr>
          <a:xfrm>
            <a:off x="712363" y="4103520"/>
            <a:ext cx="715176" cy="561934"/>
          </a:xfrm>
          <a:prstGeom prst="rect">
            <a:avLst/>
          </a:prstGeom>
        </p:spPr>
      </p:pic>
      <p:pic>
        <p:nvPicPr>
          <p:cNvPr id="14" name="Picture 13" descr="desktop-and-monitor1.png"/>
          <p:cNvPicPr>
            <a:picLocks noChangeAspect="1"/>
          </p:cNvPicPr>
          <p:nvPr/>
        </p:nvPicPr>
        <p:blipFill>
          <a:blip r:embed="rId4" cstate="print"/>
          <a:stretch>
            <a:fillRect/>
          </a:stretch>
        </p:blipFill>
        <p:spPr>
          <a:xfrm>
            <a:off x="10360760" y="4103520"/>
            <a:ext cx="715176" cy="561934"/>
          </a:xfrm>
          <a:prstGeom prst="rect">
            <a:avLst/>
          </a:prstGeom>
        </p:spPr>
      </p:pic>
      <p:sp>
        <p:nvSpPr>
          <p:cNvPr id="15" name="Oval 14"/>
          <p:cNvSpPr/>
          <p:nvPr/>
        </p:nvSpPr>
        <p:spPr>
          <a:xfrm>
            <a:off x="2467816" y="401488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S1</a:t>
            </a:r>
            <a:endParaRPr lang="en-US" sz="2800" dirty="0">
              <a:solidFill>
                <a:schemeClr val="tx1"/>
              </a:solidFill>
            </a:endParaRPr>
          </a:p>
        </p:txBody>
      </p:sp>
      <p:sp>
        <p:nvSpPr>
          <p:cNvPr id="16" name="Oval 15"/>
          <p:cNvSpPr/>
          <p:nvPr/>
        </p:nvSpPr>
        <p:spPr>
          <a:xfrm>
            <a:off x="5433300" y="4017423"/>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S2</a:t>
            </a:r>
            <a:endParaRPr lang="en-US" sz="2800" dirty="0">
              <a:solidFill>
                <a:schemeClr val="tx1"/>
              </a:solidFill>
            </a:endParaRPr>
          </a:p>
        </p:txBody>
      </p:sp>
      <p:sp>
        <p:nvSpPr>
          <p:cNvPr id="17" name="Oval 16"/>
          <p:cNvSpPr/>
          <p:nvPr/>
        </p:nvSpPr>
        <p:spPr>
          <a:xfrm>
            <a:off x="8691510" y="401488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S3</a:t>
            </a:r>
            <a:endParaRPr lang="en-US" sz="2800" dirty="0">
              <a:solidFill>
                <a:schemeClr val="tx1"/>
              </a:solidFill>
            </a:endParaRPr>
          </a:p>
        </p:txBody>
      </p:sp>
      <p:cxnSp>
        <p:nvCxnSpPr>
          <p:cNvPr id="18" name="Straight Connector 17"/>
          <p:cNvCxnSpPr>
            <a:stCxn id="14" idx="3"/>
            <a:endCxn id="16" idx="2"/>
          </p:cNvCxnSpPr>
          <p:nvPr/>
        </p:nvCxnSpPr>
        <p:spPr>
          <a:xfrm>
            <a:off x="1427539" y="4384487"/>
            <a:ext cx="1040277"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6"/>
            <a:endCxn id="17" idx="2"/>
          </p:cNvCxnSpPr>
          <p:nvPr/>
        </p:nvCxnSpPr>
        <p:spPr>
          <a:xfrm>
            <a:off x="3216670" y="4384487"/>
            <a:ext cx="2216630"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a:endCxn id="18" idx="2"/>
          </p:cNvCxnSpPr>
          <p:nvPr/>
        </p:nvCxnSpPr>
        <p:spPr>
          <a:xfrm flipV="1">
            <a:off x="6182154" y="4384487"/>
            <a:ext cx="2509356"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6"/>
            <a:endCxn id="15" idx="1"/>
          </p:cNvCxnSpPr>
          <p:nvPr/>
        </p:nvCxnSpPr>
        <p:spPr>
          <a:xfrm>
            <a:off x="9440364" y="4384487"/>
            <a:ext cx="92039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99739" y="4569288"/>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63097" y="4569288"/>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74944" y="4570556"/>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439738" y="4573400"/>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1430" y="2054377"/>
            <a:ext cx="3358341" cy="461665"/>
          </a:xfrm>
          <a:prstGeom prst="rect">
            <a:avLst/>
          </a:prstGeom>
          <a:noFill/>
        </p:spPr>
        <p:txBody>
          <a:bodyPr wrap="square" rtlCol="0">
            <a:spAutoFit/>
          </a:bodyPr>
          <a:lstStyle/>
          <a:p>
            <a:r>
              <a:rPr lang="en-US" sz="2400" dirty="0" smtClean="0"/>
              <a:t>Single path: Not resilient</a:t>
            </a:r>
            <a:endParaRPr lang="en-US" sz="2400" dirty="0"/>
          </a:p>
        </p:txBody>
      </p:sp>
      <p:sp>
        <p:nvSpPr>
          <p:cNvPr id="103" name="Rectangle 102"/>
          <p:cNvSpPr/>
          <p:nvPr/>
        </p:nvSpPr>
        <p:spPr>
          <a:xfrm>
            <a:off x="899498" y="5244054"/>
            <a:ext cx="10453963" cy="1200329"/>
          </a:xfrm>
          <a:prstGeom prst="rect">
            <a:avLst/>
          </a:prstGeom>
        </p:spPr>
        <p:txBody>
          <a:bodyPr wrap="square">
            <a:spAutoFit/>
          </a:bodyPr>
          <a:lstStyle/>
          <a:p>
            <a:pPr algn="ctr">
              <a:lnSpc>
                <a:spcPct val="150000"/>
              </a:lnSpc>
            </a:pPr>
            <a:r>
              <a:rPr lang="en-US" sz="2400" i="1" dirty="0"/>
              <a:t>t-resilience</a:t>
            </a:r>
            <a:r>
              <a:rPr lang="en-US" sz="2400" dirty="0"/>
              <a:t>: For events under </a:t>
            </a:r>
            <a:r>
              <a:rPr lang="en-US" sz="2400" b="1" dirty="0"/>
              <a:t>t arbitrary link </a:t>
            </a:r>
            <a:r>
              <a:rPr lang="en-US" sz="2400" dirty="0" smtClean="0"/>
              <a:t>failures, </a:t>
            </a:r>
          </a:p>
          <a:p>
            <a:pPr algn="ctr">
              <a:lnSpc>
                <a:spcPct val="150000"/>
              </a:lnSpc>
            </a:pPr>
            <a:r>
              <a:rPr lang="en-US" sz="2400" dirty="0" smtClean="0"/>
              <a:t>there exists a valid path</a:t>
            </a:r>
            <a:endParaRPr lang="en-US" sz="2400" dirty="0"/>
          </a:p>
        </p:txBody>
      </p:sp>
      <p:sp>
        <p:nvSpPr>
          <p:cNvPr id="104" name="TextBox 103"/>
          <p:cNvSpPr txBox="1"/>
          <p:nvPr/>
        </p:nvSpPr>
        <p:spPr>
          <a:xfrm>
            <a:off x="6479817" y="3658764"/>
            <a:ext cx="1704005" cy="461665"/>
          </a:xfrm>
          <a:prstGeom prst="rect">
            <a:avLst/>
          </a:prstGeom>
          <a:noFill/>
        </p:spPr>
        <p:txBody>
          <a:bodyPr wrap="square" rtlCol="0">
            <a:spAutoFit/>
          </a:bodyPr>
          <a:lstStyle/>
          <a:p>
            <a:r>
              <a:rPr lang="en-US" sz="2400" dirty="0" smtClean="0"/>
              <a:t>Link failure</a:t>
            </a:r>
            <a:endParaRPr lang="en-US" sz="2400"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896" y="4014885"/>
            <a:ext cx="854881" cy="977008"/>
          </a:xfrm>
          <a:prstGeom prst="rect">
            <a:avLst/>
          </a:prstGeom>
        </p:spPr>
      </p:pic>
    </p:spTree>
    <p:extLst>
      <p:ext uri="{BB962C8B-B14F-4D97-AF65-F5344CB8AC3E}">
        <p14:creationId xmlns:p14="http://schemas.microsoft.com/office/powerpoint/2010/main" val="446559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Policy-compliant Resiliency</a:t>
            </a:r>
          </a:p>
        </p:txBody>
      </p:sp>
      <p:grpSp>
        <p:nvGrpSpPr>
          <p:cNvPr id="3" name="Group 2"/>
          <p:cNvGrpSpPr/>
          <p:nvPr/>
        </p:nvGrpSpPr>
        <p:grpSpPr>
          <a:xfrm>
            <a:off x="2563903" y="1416453"/>
            <a:ext cx="7276580" cy="4148508"/>
            <a:chOff x="6826673" y="2385686"/>
            <a:chExt cx="3364984" cy="2080081"/>
          </a:xfrm>
        </p:grpSpPr>
        <p:pic>
          <p:nvPicPr>
            <p:cNvPr id="4" name="Picture 3"/>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6826673" y="2385686"/>
              <a:ext cx="3135086" cy="2080081"/>
            </a:xfrm>
            <a:prstGeom prst="rect">
              <a:avLst/>
            </a:prstGeom>
          </p:spPr>
        </p:pic>
        <p:sp>
          <p:nvSpPr>
            <p:cNvPr id="5" name="TextBox 4"/>
            <p:cNvSpPr txBox="1"/>
            <p:nvPr/>
          </p:nvSpPr>
          <p:spPr>
            <a:xfrm>
              <a:off x="8950685" y="2645153"/>
              <a:ext cx="1240972" cy="231481"/>
            </a:xfrm>
            <a:prstGeom prst="rect">
              <a:avLst/>
            </a:prstGeom>
            <a:noFill/>
          </p:spPr>
          <p:txBody>
            <a:bodyPr wrap="square" rtlCol="0">
              <a:spAutoFit/>
            </a:bodyPr>
            <a:lstStyle/>
            <a:p>
              <a:pPr algn="ctr"/>
              <a:r>
                <a:rPr lang="en-US" sz="2400" dirty="0" smtClean="0"/>
                <a:t>Cloud network </a:t>
              </a:r>
              <a:endParaRPr lang="en-US" dirty="0"/>
            </a:p>
          </p:txBody>
        </p:sp>
      </p:grpSp>
      <p:pic>
        <p:nvPicPr>
          <p:cNvPr id="13" name="Picture 12" descr="desktop-and-monitor1.png"/>
          <p:cNvPicPr>
            <a:picLocks noChangeAspect="1"/>
          </p:cNvPicPr>
          <p:nvPr/>
        </p:nvPicPr>
        <p:blipFill>
          <a:blip r:embed="rId4" cstate="print"/>
          <a:stretch>
            <a:fillRect/>
          </a:stretch>
        </p:blipFill>
        <p:spPr>
          <a:xfrm>
            <a:off x="712363" y="4103520"/>
            <a:ext cx="715176" cy="561934"/>
          </a:xfrm>
          <a:prstGeom prst="rect">
            <a:avLst/>
          </a:prstGeom>
        </p:spPr>
      </p:pic>
      <p:pic>
        <p:nvPicPr>
          <p:cNvPr id="14" name="Picture 13" descr="desktop-and-monitor1.png"/>
          <p:cNvPicPr>
            <a:picLocks noChangeAspect="1"/>
          </p:cNvPicPr>
          <p:nvPr/>
        </p:nvPicPr>
        <p:blipFill>
          <a:blip r:embed="rId4" cstate="print"/>
          <a:stretch>
            <a:fillRect/>
          </a:stretch>
        </p:blipFill>
        <p:spPr>
          <a:xfrm>
            <a:off x="10360760" y="4103520"/>
            <a:ext cx="715176" cy="561934"/>
          </a:xfrm>
          <a:prstGeom prst="rect">
            <a:avLst/>
          </a:prstGeom>
        </p:spPr>
      </p:pic>
      <p:sp>
        <p:nvSpPr>
          <p:cNvPr id="15" name="Oval 14"/>
          <p:cNvSpPr/>
          <p:nvPr/>
        </p:nvSpPr>
        <p:spPr>
          <a:xfrm>
            <a:off x="2467816" y="401488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S1</a:t>
            </a:r>
            <a:endParaRPr lang="en-US" sz="2800" dirty="0">
              <a:solidFill>
                <a:schemeClr val="tx1"/>
              </a:solidFill>
            </a:endParaRPr>
          </a:p>
        </p:txBody>
      </p:sp>
      <p:sp>
        <p:nvSpPr>
          <p:cNvPr id="16" name="Oval 15"/>
          <p:cNvSpPr/>
          <p:nvPr/>
        </p:nvSpPr>
        <p:spPr>
          <a:xfrm>
            <a:off x="5433300" y="4017423"/>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S2</a:t>
            </a:r>
            <a:endParaRPr lang="en-US" sz="2800" dirty="0">
              <a:solidFill>
                <a:schemeClr val="tx1"/>
              </a:solidFill>
            </a:endParaRPr>
          </a:p>
        </p:txBody>
      </p:sp>
      <p:sp>
        <p:nvSpPr>
          <p:cNvPr id="17" name="Oval 16"/>
          <p:cNvSpPr/>
          <p:nvPr/>
        </p:nvSpPr>
        <p:spPr>
          <a:xfrm>
            <a:off x="8691510" y="401488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S3</a:t>
            </a:r>
            <a:endParaRPr lang="en-US" sz="2800" dirty="0">
              <a:solidFill>
                <a:schemeClr val="tx1"/>
              </a:solidFill>
            </a:endParaRPr>
          </a:p>
        </p:txBody>
      </p:sp>
      <p:cxnSp>
        <p:nvCxnSpPr>
          <p:cNvPr id="18" name="Straight Connector 17"/>
          <p:cNvCxnSpPr>
            <a:stCxn id="14" idx="3"/>
            <a:endCxn id="16" idx="2"/>
          </p:cNvCxnSpPr>
          <p:nvPr/>
        </p:nvCxnSpPr>
        <p:spPr>
          <a:xfrm>
            <a:off x="1427539" y="4384487"/>
            <a:ext cx="1040277"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6"/>
            <a:endCxn id="17" idx="2"/>
          </p:cNvCxnSpPr>
          <p:nvPr/>
        </p:nvCxnSpPr>
        <p:spPr>
          <a:xfrm>
            <a:off x="3216670" y="4384487"/>
            <a:ext cx="2216630"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a:endCxn id="18" idx="2"/>
          </p:cNvCxnSpPr>
          <p:nvPr/>
        </p:nvCxnSpPr>
        <p:spPr>
          <a:xfrm flipV="1">
            <a:off x="6182154" y="4384487"/>
            <a:ext cx="2509356" cy="25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6"/>
            <a:endCxn id="15" idx="1"/>
          </p:cNvCxnSpPr>
          <p:nvPr/>
        </p:nvCxnSpPr>
        <p:spPr>
          <a:xfrm>
            <a:off x="9440364" y="4384487"/>
            <a:ext cx="92039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99739" y="4569288"/>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63097" y="4569288"/>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74944" y="4570556"/>
            <a:ext cx="2123775" cy="2"/>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439738" y="4573400"/>
            <a:ext cx="921649" cy="1"/>
          </a:xfrm>
          <a:prstGeom prst="straightConnector1">
            <a:avLst/>
          </a:prstGeom>
          <a:ln w="50800">
            <a:solidFill>
              <a:srgbClr val="407EB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158836" y="2992542"/>
            <a:ext cx="5503026" cy="1147196"/>
          </a:xfrm>
          <a:custGeom>
            <a:avLst/>
            <a:gdLst>
              <a:gd name="connsiteX0" fmla="*/ 0 w 5503026"/>
              <a:gd name="connsiteY0" fmla="*/ 1113945 h 1147196"/>
              <a:gd name="connsiteX1" fmla="*/ 2510444 w 5503026"/>
              <a:gd name="connsiteY1" fmla="*/ 40 h 1147196"/>
              <a:gd name="connsiteX2" fmla="*/ 5503026 w 5503026"/>
              <a:gd name="connsiteY2" fmla="*/ 1147196 h 1147196"/>
            </a:gdLst>
            <a:ahLst/>
            <a:cxnLst>
              <a:cxn ang="0">
                <a:pos x="connsiteX0" y="connsiteY0"/>
              </a:cxn>
              <a:cxn ang="0">
                <a:pos x="connsiteX1" y="connsiteY1"/>
              </a:cxn>
              <a:cxn ang="0">
                <a:pos x="connsiteX2" y="connsiteY2"/>
              </a:cxn>
            </a:cxnLst>
            <a:rect l="l" t="t" r="r" b="b"/>
            <a:pathLst>
              <a:path w="5503026" h="1147196">
                <a:moveTo>
                  <a:pt x="0" y="1113945"/>
                </a:moveTo>
                <a:cubicBezTo>
                  <a:pt x="796636" y="554221"/>
                  <a:pt x="1593273" y="-5502"/>
                  <a:pt x="2510444" y="40"/>
                </a:cubicBezTo>
                <a:cubicBezTo>
                  <a:pt x="3427615" y="5582"/>
                  <a:pt x="4907280" y="978170"/>
                  <a:pt x="5503026" y="1147196"/>
                </a:cubicBezTo>
              </a:path>
            </a:pathLst>
          </a:custGeom>
          <a:noFill/>
          <a:ln w="44450">
            <a:solidFill>
              <a:srgbClr val="407EB9"/>
            </a:solidFill>
            <a:prstDash val="sysDot"/>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59539" y="2530877"/>
            <a:ext cx="1762298" cy="461665"/>
          </a:xfrm>
          <a:prstGeom prst="rect">
            <a:avLst/>
          </a:prstGeom>
          <a:noFill/>
        </p:spPr>
        <p:txBody>
          <a:bodyPr wrap="square" rtlCol="0">
            <a:spAutoFit/>
          </a:bodyPr>
          <a:lstStyle/>
          <a:p>
            <a:r>
              <a:rPr lang="en-US" sz="2400" dirty="0" smtClean="0"/>
              <a:t>Backup path</a:t>
            </a:r>
            <a:endParaRPr lang="en-US" sz="2400" dirty="0"/>
          </a:p>
        </p:txBody>
      </p:sp>
      <p:sp>
        <p:nvSpPr>
          <p:cNvPr id="8" name="TextBox 7"/>
          <p:cNvSpPr txBox="1"/>
          <p:nvPr/>
        </p:nvSpPr>
        <p:spPr>
          <a:xfrm>
            <a:off x="337715" y="3457055"/>
            <a:ext cx="1729047" cy="461665"/>
          </a:xfrm>
          <a:prstGeom prst="rect">
            <a:avLst/>
          </a:prstGeom>
          <a:noFill/>
        </p:spPr>
        <p:txBody>
          <a:bodyPr wrap="square" rtlCol="0">
            <a:spAutoFit/>
          </a:bodyPr>
          <a:lstStyle/>
          <a:p>
            <a:r>
              <a:rPr lang="en-US" sz="2400" dirty="0" smtClean="0"/>
              <a:t>1-resilient</a:t>
            </a:r>
            <a:endParaRPr lang="en-US" sz="2400" dirty="0"/>
          </a:p>
        </p:txBody>
      </p:sp>
      <p:sp>
        <p:nvSpPr>
          <p:cNvPr id="9" name="TextBox 8"/>
          <p:cNvSpPr txBox="1"/>
          <p:nvPr/>
        </p:nvSpPr>
        <p:spPr>
          <a:xfrm>
            <a:off x="924422" y="5358702"/>
            <a:ext cx="10058400" cy="461665"/>
          </a:xfrm>
          <a:prstGeom prst="rect">
            <a:avLst/>
          </a:prstGeom>
          <a:noFill/>
        </p:spPr>
        <p:txBody>
          <a:bodyPr wrap="square" rtlCol="0">
            <a:spAutoFit/>
          </a:bodyPr>
          <a:lstStyle/>
          <a:p>
            <a:pPr algn="ctr"/>
            <a:r>
              <a:rPr lang="en-US" sz="2400" dirty="0" smtClean="0"/>
              <a:t>For 1-resilience, backup path must be edge-disjoint from original path</a:t>
            </a:r>
            <a:endParaRPr lang="en-US" sz="2400" dirty="0"/>
          </a:p>
        </p:txBody>
      </p:sp>
      <p:sp>
        <p:nvSpPr>
          <p:cNvPr id="29" name="TextBox 28"/>
          <p:cNvSpPr txBox="1"/>
          <p:nvPr/>
        </p:nvSpPr>
        <p:spPr>
          <a:xfrm>
            <a:off x="659948" y="3381541"/>
            <a:ext cx="10058400" cy="461665"/>
          </a:xfrm>
          <a:prstGeom prst="rect">
            <a:avLst/>
          </a:prstGeom>
          <a:noFill/>
        </p:spPr>
        <p:txBody>
          <a:bodyPr wrap="square" rtlCol="0">
            <a:spAutoFit/>
          </a:bodyPr>
          <a:lstStyle/>
          <a:p>
            <a:pPr algn="ctr"/>
            <a:r>
              <a:rPr lang="en-US" sz="2400" dirty="0" smtClean="0"/>
              <a:t>Isolation policy</a:t>
            </a:r>
            <a:endParaRPr lang="en-US" sz="2400" dirty="0"/>
          </a:p>
        </p:txBody>
      </p:sp>
      <p:sp>
        <p:nvSpPr>
          <p:cNvPr id="10" name="Slide Number Placeholder 9"/>
          <p:cNvSpPr>
            <a:spLocks noGrp="1"/>
          </p:cNvSpPr>
          <p:nvPr>
            <p:ph type="sldNum" sz="quarter" idx="12"/>
          </p:nvPr>
        </p:nvSpPr>
        <p:spPr/>
        <p:txBody>
          <a:bodyPr/>
          <a:lstStyle/>
          <a:p>
            <a:fld id="{4FAB73BC-B049-4115-A692-8D63A059BFB8}" type="slidenum">
              <a:rPr lang="en-US" smtClean="0"/>
              <a:t>28</a:t>
            </a:fld>
            <a:endParaRPr lang="en-US" dirty="0"/>
          </a:p>
        </p:txBody>
      </p:sp>
      <p:sp>
        <p:nvSpPr>
          <p:cNvPr id="11" name="TextBox 10"/>
          <p:cNvSpPr txBox="1"/>
          <p:nvPr/>
        </p:nvSpPr>
        <p:spPr>
          <a:xfrm>
            <a:off x="2228051" y="5358701"/>
            <a:ext cx="7796857" cy="461665"/>
          </a:xfrm>
          <a:prstGeom prst="rect">
            <a:avLst/>
          </a:prstGeom>
          <a:noFill/>
        </p:spPr>
        <p:txBody>
          <a:bodyPr wrap="square" rtlCol="0">
            <a:spAutoFit/>
          </a:bodyPr>
          <a:lstStyle/>
          <a:p>
            <a:pPr algn="ctr"/>
            <a:r>
              <a:rPr lang="en-US" sz="2400" dirty="0" smtClean="0"/>
              <a:t>Sound transformation of input policies to provide </a:t>
            </a:r>
            <a:r>
              <a:rPr lang="en-US" sz="2400" i="1" dirty="0" smtClean="0"/>
              <a:t>t-resilience</a:t>
            </a:r>
            <a:r>
              <a:rPr lang="en-US" sz="2400" dirty="0" smtClean="0"/>
              <a:t> </a:t>
            </a:r>
            <a:endParaRPr lang="en-US" sz="2400" dirty="0"/>
          </a:p>
        </p:txBody>
      </p:sp>
    </p:spTree>
    <p:extLst>
      <p:ext uri="{BB962C8B-B14F-4D97-AF65-F5344CB8AC3E}">
        <p14:creationId xmlns:p14="http://schemas.microsoft.com/office/powerpoint/2010/main" val="1339309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9" grpId="1"/>
      <p:bldP spid="2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6446"/>
            <a:ext cx="10058400" cy="1450757"/>
          </a:xfrm>
        </p:spPr>
        <p:txBody>
          <a:bodyPr/>
          <a:lstStyle/>
          <a:p>
            <a:r>
              <a:rPr lang="en-US" dirty="0" smtClean="0"/>
              <a:t>Minimal Reactive Network Repair</a:t>
            </a:r>
            <a:endParaRPr lang="en-US" dirty="0"/>
          </a:p>
        </p:txBody>
      </p:sp>
      <p:sp>
        <p:nvSpPr>
          <p:cNvPr id="21" name="Right Arrow 20"/>
          <p:cNvSpPr/>
          <p:nvPr/>
        </p:nvSpPr>
        <p:spPr>
          <a:xfrm>
            <a:off x="5286457" y="2938181"/>
            <a:ext cx="1778924" cy="541164"/>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6490" y="4421924"/>
            <a:ext cx="2054522" cy="523220"/>
          </a:xfrm>
          <a:prstGeom prst="rect">
            <a:avLst/>
          </a:prstGeom>
          <a:noFill/>
        </p:spPr>
        <p:txBody>
          <a:bodyPr wrap="square" rtlCol="0">
            <a:spAutoFit/>
          </a:bodyPr>
          <a:lstStyle/>
          <a:p>
            <a:r>
              <a:rPr lang="en-US" sz="2800" dirty="0" smtClean="0"/>
              <a:t>Policies</a:t>
            </a:r>
            <a:endParaRPr lang="en-US" sz="2800" dirty="0"/>
          </a:p>
        </p:txBody>
      </p:sp>
      <p:sp>
        <p:nvSpPr>
          <p:cNvPr id="23" name="Multiply 22"/>
          <p:cNvSpPr/>
          <p:nvPr/>
        </p:nvSpPr>
        <p:spPr>
          <a:xfrm>
            <a:off x="2738169" y="4348649"/>
            <a:ext cx="892268" cy="669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555036" y="2978510"/>
            <a:ext cx="2054522" cy="523220"/>
          </a:xfrm>
          <a:prstGeom prst="rect">
            <a:avLst/>
          </a:prstGeom>
          <a:noFill/>
        </p:spPr>
        <p:txBody>
          <a:bodyPr wrap="square" rtlCol="0">
            <a:spAutoFit/>
          </a:bodyPr>
          <a:lstStyle/>
          <a:p>
            <a:r>
              <a:rPr lang="en-US" sz="2800" dirty="0" smtClean="0"/>
              <a:t>Policies</a:t>
            </a:r>
            <a:endParaRPr lang="en-US" sz="28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693" y="3547812"/>
            <a:ext cx="716280" cy="703387"/>
          </a:xfrm>
          <a:prstGeom prst="rect">
            <a:avLst/>
          </a:prstGeom>
        </p:spPr>
      </p:pic>
      <p:sp>
        <p:nvSpPr>
          <p:cNvPr id="26" name="TextBox 25"/>
          <p:cNvSpPr txBox="1"/>
          <p:nvPr/>
        </p:nvSpPr>
        <p:spPr>
          <a:xfrm>
            <a:off x="2669796" y="5212595"/>
            <a:ext cx="7012245" cy="523220"/>
          </a:xfrm>
          <a:prstGeom prst="rect">
            <a:avLst/>
          </a:prstGeom>
          <a:noFill/>
        </p:spPr>
        <p:txBody>
          <a:bodyPr wrap="square" rtlCol="0">
            <a:spAutoFit/>
          </a:bodyPr>
          <a:lstStyle/>
          <a:p>
            <a:pPr algn="ctr"/>
            <a:r>
              <a:rPr lang="en-US" sz="2800" dirty="0" smtClean="0"/>
              <a:t>Best repair: Minimize change overhead</a:t>
            </a:r>
            <a:endParaRPr lang="en-US" sz="2800" dirty="0"/>
          </a:p>
        </p:txBody>
      </p:sp>
      <p:sp>
        <p:nvSpPr>
          <p:cNvPr id="27" name="TextBox 26"/>
          <p:cNvSpPr txBox="1"/>
          <p:nvPr/>
        </p:nvSpPr>
        <p:spPr>
          <a:xfrm>
            <a:off x="4297241" y="5683271"/>
            <a:ext cx="3757353" cy="523220"/>
          </a:xfrm>
          <a:prstGeom prst="rect">
            <a:avLst/>
          </a:prstGeom>
          <a:noFill/>
        </p:spPr>
        <p:txBody>
          <a:bodyPr wrap="square" rtlCol="0">
            <a:spAutoFit/>
          </a:bodyPr>
          <a:lstStyle/>
          <a:p>
            <a:pPr algn="ctr"/>
            <a:r>
              <a:rPr lang="en-US" sz="2800" dirty="0" smtClean="0"/>
              <a:t>Genesis uses MaxSMT</a:t>
            </a:r>
            <a:endParaRPr lang="en-US" sz="2800" dirty="0"/>
          </a:p>
        </p:txBody>
      </p:sp>
      <p:grpSp>
        <p:nvGrpSpPr>
          <p:cNvPr id="8" name="Group 7"/>
          <p:cNvGrpSpPr/>
          <p:nvPr/>
        </p:nvGrpSpPr>
        <p:grpSpPr>
          <a:xfrm>
            <a:off x="892171" y="1955782"/>
            <a:ext cx="4069747" cy="2290388"/>
            <a:chOff x="884641" y="1911290"/>
            <a:chExt cx="4069747" cy="2290388"/>
          </a:xfrm>
        </p:grpSpPr>
        <p:grpSp>
          <p:nvGrpSpPr>
            <p:cNvPr id="3" name="Group 2"/>
            <p:cNvGrpSpPr/>
            <p:nvPr/>
          </p:nvGrpSpPr>
          <p:grpSpPr>
            <a:xfrm>
              <a:off x="1097281" y="1911290"/>
              <a:ext cx="3857107" cy="2290388"/>
              <a:chOff x="6472843" y="2214142"/>
              <a:chExt cx="3535921" cy="2354155"/>
            </a:xfrm>
          </p:grpSpPr>
          <p:pic>
            <p:nvPicPr>
              <p:cNvPr id="4" name="Picture 3"/>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6472843" y="2488216"/>
                <a:ext cx="3135086" cy="2080081"/>
              </a:xfrm>
              <a:prstGeom prst="rect">
                <a:avLst/>
              </a:prstGeom>
            </p:spPr>
          </p:pic>
          <p:sp>
            <p:nvSpPr>
              <p:cNvPr id="5" name="TextBox 4"/>
              <p:cNvSpPr txBox="1"/>
              <p:nvPr/>
            </p:nvSpPr>
            <p:spPr>
              <a:xfrm>
                <a:off x="8767792" y="2214142"/>
                <a:ext cx="1240972" cy="854133"/>
              </a:xfrm>
              <a:prstGeom prst="rect">
                <a:avLst/>
              </a:prstGeom>
              <a:noFill/>
            </p:spPr>
            <p:txBody>
              <a:bodyPr wrap="square" rtlCol="0">
                <a:spAutoFit/>
              </a:bodyPr>
              <a:lstStyle/>
              <a:p>
                <a:pPr algn="ctr"/>
                <a:r>
                  <a:rPr lang="en-US" sz="2400" dirty="0" smtClean="0"/>
                  <a:t>Cloud network </a:t>
                </a:r>
                <a:endParaRPr lang="en-US" dirty="0"/>
              </a:p>
            </p:txBody>
          </p:sp>
        </p:grpSp>
        <p:pic>
          <p:nvPicPr>
            <p:cNvPr id="28" name="Picture 27" descr="desktop-and-monitor1.png"/>
            <p:cNvPicPr>
              <a:picLocks noChangeAspect="1"/>
            </p:cNvPicPr>
            <p:nvPr/>
          </p:nvPicPr>
          <p:blipFill>
            <a:blip r:embed="rId5" cstate="print"/>
            <a:stretch>
              <a:fillRect/>
            </a:stretch>
          </p:blipFill>
          <p:spPr>
            <a:xfrm>
              <a:off x="1496161" y="2396277"/>
              <a:ext cx="491521" cy="386202"/>
            </a:xfrm>
            <a:prstGeom prst="rect">
              <a:avLst/>
            </a:prstGeom>
          </p:spPr>
        </p:pic>
        <p:pic>
          <p:nvPicPr>
            <p:cNvPr id="30" name="Picture 29" descr="desktop-and-monitor1.png"/>
            <p:cNvPicPr>
              <a:picLocks noChangeAspect="1"/>
            </p:cNvPicPr>
            <p:nvPr/>
          </p:nvPicPr>
          <p:blipFill>
            <a:blip r:embed="rId5" cstate="print"/>
            <a:stretch>
              <a:fillRect/>
            </a:stretch>
          </p:blipFill>
          <p:spPr>
            <a:xfrm>
              <a:off x="884641" y="3288848"/>
              <a:ext cx="491521" cy="386202"/>
            </a:xfrm>
            <a:prstGeom prst="rect">
              <a:avLst/>
            </a:prstGeom>
          </p:spPr>
        </p:pic>
        <p:pic>
          <p:nvPicPr>
            <p:cNvPr id="31" name="Picture 30" descr="desktop-and-monitor1.png"/>
            <p:cNvPicPr>
              <a:picLocks noChangeAspect="1"/>
            </p:cNvPicPr>
            <p:nvPr/>
          </p:nvPicPr>
          <p:blipFill>
            <a:blip r:embed="rId5" cstate="print"/>
            <a:stretch>
              <a:fillRect/>
            </a:stretch>
          </p:blipFill>
          <p:spPr>
            <a:xfrm>
              <a:off x="2553472" y="2375532"/>
              <a:ext cx="491521" cy="386202"/>
            </a:xfrm>
            <a:prstGeom prst="rect">
              <a:avLst/>
            </a:prstGeom>
          </p:spPr>
        </p:pic>
        <p:pic>
          <p:nvPicPr>
            <p:cNvPr id="32" name="Picture 31" descr="desktop-and-monitor1.png"/>
            <p:cNvPicPr>
              <a:picLocks noChangeAspect="1"/>
            </p:cNvPicPr>
            <p:nvPr/>
          </p:nvPicPr>
          <p:blipFill>
            <a:blip r:embed="rId5" cstate="print"/>
            <a:stretch>
              <a:fillRect/>
            </a:stretch>
          </p:blipFill>
          <p:spPr>
            <a:xfrm>
              <a:off x="1801240" y="3737771"/>
              <a:ext cx="491521" cy="386202"/>
            </a:xfrm>
            <a:prstGeom prst="rect">
              <a:avLst/>
            </a:prstGeom>
          </p:spPr>
        </p:pic>
        <p:pic>
          <p:nvPicPr>
            <p:cNvPr id="33" name="Picture 32" descr="desktop-and-monitor1.png"/>
            <p:cNvPicPr>
              <a:picLocks noChangeAspect="1"/>
            </p:cNvPicPr>
            <p:nvPr/>
          </p:nvPicPr>
          <p:blipFill>
            <a:blip r:embed="rId5" cstate="print"/>
            <a:stretch>
              <a:fillRect/>
            </a:stretch>
          </p:blipFill>
          <p:spPr>
            <a:xfrm>
              <a:off x="3016452" y="3771910"/>
              <a:ext cx="491521" cy="386202"/>
            </a:xfrm>
            <a:prstGeom prst="rect">
              <a:avLst/>
            </a:prstGeom>
          </p:spPr>
        </p:pic>
        <p:pic>
          <p:nvPicPr>
            <p:cNvPr id="35" name="Picture 34" descr="desktop-and-monitor1.png"/>
            <p:cNvPicPr>
              <a:picLocks noChangeAspect="1"/>
            </p:cNvPicPr>
            <p:nvPr/>
          </p:nvPicPr>
          <p:blipFill>
            <a:blip r:embed="rId5" cstate="print"/>
            <a:stretch>
              <a:fillRect/>
            </a:stretch>
          </p:blipFill>
          <p:spPr>
            <a:xfrm>
              <a:off x="3600689" y="2860651"/>
              <a:ext cx="491521" cy="386202"/>
            </a:xfrm>
            <a:prstGeom prst="rect">
              <a:avLst/>
            </a:prstGeom>
          </p:spPr>
        </p:pic>
      </p:grpSp>
      <p:grpSp>
        <p:nvGrpSpPr>
          <p:cNvPr id="69" name="Group 68"/>
          <p:cNvGrpSpPr/>
          <p:nvPr/>
        </p:nvGrpSpPr>
        <p:grpSpPr>
          <a:xfrm>
            <a:off x="8005155" y="1760268"/>
            <a:ext cx="2458645" cy="1333909"/>
            <a:chOff x="8005155" y="1760268"/>
            <a:chExt cx="2458645" cy="1333909"/>
          </a:xfrm>
        </p:grpSpPr>
        <p:grpSp>
          <p:nvGrpSpPr>
            <p:cNvPr id="36" name="Group 35"/>
            <p:cNvGrpSpPr/>
            <p:nvPr/>
          </p:nvGrpSpPr>
          <p:grpSpPr>
            <a:xfrm>
              <a:off x="8005155" y="1760268"/>
              <a:ext cx="2458645" cy="1333909"/>
              <a:chOff x="884641" y="2177942"/>
              <a:chExt cx="3632499" cy="2023739"/>
            </a:xfrm>
          </p:grpSpPr>
          <p:pic>
            <p:nvPicPr>
              <p:cNvPr id="45" name="Picture 44"/>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097279" y="2177942"/>
                <a:ext cx="3419861" cy="2023739"/>
              </a:xfrm>
              <a:prstGeom prst="rect">
                <a:avLst/>
              </a:prstGeom>
            </p:spPr>
          </p:pic>
          <p:pic>
            <p:nvPicPr>
              <p:cNvPr id="38" name="Picture 37" descr="desktop-and-monitor1.png"/>
              <p:cNvPicPr>
                <a:picLocks noChangeAspect="1"/>
              </p:cNvPicPr>
              <p:nvPr/>
            </p:nvPicPr>
            <p:blipFill>
              <a:blip r:embed="rId5" cstate="print"/>
              <a:stretch>
                <a:fillRect/>
              </a:stretch>
            </p:blipFill>
            <p:spPr>
              <a:xfrm>
                <a:off x="1496161" y="2396277"/>
                <a:ext cx="491521" cy="386202"/>
              </a:xfrm>
              <a:prstGeom prst="rect">
                <a:avLst/>
              </a:prstGeom>
            </p:spPr>
          </p:pic>
          <p:pic>
            <p:nvPicPr>
              <p:cNvPr id="39" name="Picture 38" descr="desktop-and-monitor1.png"/>
              <p:cNvPicPr>
                <a:picLocks noChangeAspect="1"/>
              </p:cNvPicPr>
              <p:nvPr/>
            </p:nvPicPr>
            <p:blipFill>
              <a:blip r:embed="rId5" cstate="print"/>
              <a:stretch>
                <a:fillRect/>
              </a:stretch>
            </p:blipFill>
            <p:spPr>
              <a:xfrm>
                <a:off x="884641" y="3288848"/>
                <a:ext cx="491521" cy="386202"/>
              </a:xfrm>
              <a:prstGeom prst="rect">
                <a:avLst/>
              </a:prstGeom>
            </p:spPr>
          </p:pic>
          <p:pic>
            <p:nvPicPr>
              <p:cNvPr id="40" name="Picture 39" descr="desktop-and-monitor1.png"/>
              <p:cNvPicPr>
                <a:picLocks noChangeAspect="1"/>
              </p:cNvPicPr>
              <p:nvPr/>
            </p:nvPicPr>
            <p:blipFill>
              <a:blip r:embed="rId5" cstate="print"/>
              <a:stretch>
                <a:fillRect/>
              </a:stretch>
            </p:blipFill>
            <p:spPr>
              <a:xfrm>
                <a:off x="2553472" y="2375532"/>
                <a:ext cx="491521" cy="386202"/>
              </a:xfrm>
              <a:prstGeom prst="rect">
                <a:avLst/>
              </a:prstGeom>
            </p:spPr>
          </p:pic>
          <p:pic>
            <p:nvPicPr>
              <p:cNvPr id="41" name="Picture 40" descr="desktop-and-monitor1.png"/>
              <p:cNvPicPr>
                <a:picLocks noChangeAspect="1"/>
              </p:cNvPicPr>
              <p:nvPr/>
            </p:nvPicPr>
            <p:blipFill>
              <a:blip r:embed="rId5" cstate="print"/>
              <a:stretch>
                <a:fillRect/>
              </a:stretch>
            </p:blipFill>
            <p:spPr>
              <a:xfrm>
                <a:off x="1801240" y="3737771"/>
                <a:ext cx="491521" cy="386202"/>
              </a:xfrm>
              <a:prstGeom prst="rect">
                <a:avLst/>
              </a:prstGeom>
            </p:spPr>
          </p:pic>
          <p:pic>
            <p:nvPicPr>
              <p:cNvPr id="42" name="Picture 41" descr="desktop-and-monitor1.png"/>
              <p:cNvPicPr>
                <a:picLocks noChangeAspect="1"/>
              </p:cNvPicPr>
              <p:nvPr/>
            </p:nvPicPr>
            <p:blipFill>
              <a:blip r:embed="rId5" cstate="print"/>
              <a:stretch>
                <a:fillRect/>
              </a:stretch>
            </p:blipFill>
            <p:spPr>
              <a:xfrm>
                <a:off x="3016452" y="3771910"/>
                <a:ext cx="491521" cy="386202"/>
              </a:xfrm>
              <a:prstGeom prst="rect">
                <a:avLst/>
              </a:prstGeom>
            </p:spPr>
          </p:pic>
          <p:pic>
            <p:nvPicPr>
              <p:cNvPr id="44" name="Picture 43" descr="desktop-and-monitor1.png"/>
              <p:cNvPicPr>
                <a:picLocks noChangeAspect="1"/>
              </p:cNvPicPr>
              <p:nvPr/>
            </p:nvPicPr>
            <p:blipFill>
              <a:blip r:embed="rId5" cstate="print"/>
              <a:stretch>
                <a:fillRect/>
              </a:stretch>
            </p:blipFill>
            <p:spPr>
              <a:xfrm>
                <a:off x="3600689" y="2860651"/>
                <a:ext cx="491521" cy="386202"/>
              </a:xfrm>
              <a:prstGeom prst="rect">
                <a:avLst/>
              </a:prstGeom>
            </p:spPr>
          </p:pic>
        </p:grpSp>
        <p:sp>
          <p:nvSpPr>
            <p:cNvPr id="17" name="Freeform 16"/>
            <p:cNvSpPr/>
            <p:nvPr/>
          </p:nvSpPr>
          <p:spPr>
            <a:xfrm>
              <a:off x="8739963" y="2094614"/>
              <a:ext cx="268030" cy="712381"/>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279138" y="2145065"/>
              <a:ext cx="353464" cy="774163"/>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4967423" flipH="1">
              <a:off x="9095734" y="1652794"/>
              <a:ext cx="100272" cy="1664446"/>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005155" y="3866403"/>
            <a:ext cx="2458645" cy="1333909"/>
            <a:chOff x="8062964" y="3614110"/>
            <a:chExt cx="2458645" cy="1333909"/>
          </a:xfrm>
        </p:grpSpPr>
        <p:grpSp>
          <p:nvGrpSpPr>
            <p:cNvPr id="50" name="Group 49"/>
            <p:cNvGrpSpPr/>
            <p:nvPr/>
          </p:nvGrpSpPr>
          <p:grpSpPr>
            <a:xfrm>
              <a:off x="8062964" y="3614110"/>
              <a:ext cx="2458645" cy="1333909"/>
              <a:chOff x="884641" y="2177942"/>
              <a:chExt cx="3632499" cy="2023739"/>
            </a:xfrm>
          </p:grpSpPr>
          <p:pic>
            <p:nvPicPr>
              <p:cNvPr id="51" name="Picture 50"/>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097279" y="2177942"/>
                <a:ext cx="3419861" cy="2023739"/>
              </a:xfrm>
              <a:prstGeom prst="rect">
                <a:avLst/>
              </a:prstGeom>
            </p:spPr>
          </p:pic>
          <p:pic>
            <p:nvPicPr>
              <p:cNvPr id="52" name="Picture 51" descr="desktop-and-monitor1.png"/>
              <p:cNvPicPr>
                <a:picLocks noChangeAspect="1"/>
              </p:cNvPicPr>
              <p:nvPr/>
            </p:nvPicPr>
            <p:blipFill>
              <a:blip r:embed="rId5" cstate="print"/>
              <a:stretch>
                <a:fillRect/>
              </a:stretch>
            </p:blipFill>
            <p:spPr>
              <a:xfrm>
                <a:off x="1496161" y="2396277"/>
                <a:ext cx="491521" cy="386202"/>
              </a:xfrm>
              <a:prstGeom prst="rect">
                <a:avLst/>
              </a:prstGeom>
            </p:spPr>
          </p:pic>
          <p:pic>
            <p:nvPicPr>
              <p:cNvPr id="53" name="Picture 52" descr="desktop-and-monitor1.png"/>
              <p:cNvPicPr>
                <a:picLocks noChangeAspect="1"/>
              </p:cNvPicPr>
              <p:nvPr/>
            </p:nvPicPr>
            <p:blipFill>
              <a:blip r:embed="rId5" cstate="print"/>
              <a:stretch>
                <a:fillRect/>
              </a:stretch>
            </p:blipFill>
            <p:spPr>
              <a:xfrm>
                <a:off x="884641" y="3288848"/>
                <a:ext cx="491521" cy="386202"/>
              </a:xfrm>
              <a:prstGeom prst="rect">
                <a:avLst/>
              </a:prstGeom>
            </p:spPr>
          </p:pic>
          <p:pic>
            <p:nvPicPr>
              <p:cNvPr id="54" name="Picture 53" descr="desktop-and-monitor1.png"/>
              <p:cNvPicPr>
                <a:picLocks noChangeAspect="1"/>
              </p:cNvPicPr>
              <p:nvPr/>
            </p:nvPicPr>
            <p:blipFill>
              <a:blip r:embed="rId5" cstate="print"/>
              <a:stretch>
                <a:fillRect/>
              </a:stretch>
            </p:blipFill>
            <p:spPr>
              <a:xfrm>
                <a:off x="2553472" y="2375532"/>
                <a:ext cx="491521" cy="386202"/>
              </a:xfrm>
              <a:prstGeom prst="rect">
                <a:avLst/>
              </a:prstGeom>
            </p:spPr>
          </p:pic>
          <p:pic>
            <p:nvPicPr>
              <p:cNvPr id="55" name="Picture 54" descr="desktop-and-monitor1.png"/>
              <p:cNvPicPr>
                <a:picLocks noChangeAspect="1"/>
              </p:cNvPicPr>
              <p:nvPr/>
            </p:nvPicPr>
            <p:blipFill>
              <a:blip r:embed="rId5" cstate="print"/>
              <a:stretch>
                <a:fillRect/>
              </a:stretch>
            </p:blipFill>
            <p:spPr>
              <a:xfrm>
                <a:off x="1801240" y="3737771"/>
                <a:ext cx="491521" cy="386202"/>
              </a:xfrm>
              <a:prstGeom prst="rect">
                <a:avLst/>
              </a:prstGeom>
            </p:spPr>
          </p:pic>
          <p:pic>
            <p:nvPicPr>
              <p:cNvPr id="56" name="Picture 55" descr="desktop-and-monitor1.png"/>
              <p:cNvPicPr>
                <a:picLocks noChangeAspect="1"/>
              </p:cNvPicPr>
              <p:nvPr/>
            </p:nvPicPr>
            <p:blipFill>
              <a:blip r:embed="rId5" cstate="print"/>
              <a:stretch>
                <a:fillRect/>
              </a:stretch>
            </p:blipFill>
            <p:spPr>
              <a:xfrm>
                <a:off x="3016452" y="3771910"/>
                <a:ext cx="491521" cy="386202"/>
              </a:xfrm>
              <a:prstGeom prst="rect">
                <a:avLst/>
              </a:prstGeom>
            </p:spPr>
          </p:pic>
          <p:pic>
            <p:nvPicPr>
              <p:cNvPr id="58" name="Picture 57" descr="desktop-and-monitor1.png"/>
              <p:cNvPicPr>
                <a:picLocks noChangeAspect="1"/>
              </p:cNvPicPr>
              <p:nvPr/>
            </p:nvPicPr>
            <p:blipFill>
              <a:blip r:embed="rId5" cstate="print"/>
              <a:stretch>
                <a:fillRect/>
              </a:stretch>
            </p:blipFill>
            <p:spPr>
              <a:xfrm>
                <a:off x="3600689" y="2860651"/>
                <a:ext cx="491521" cy="386202"/>
              </a:xfrm>
              <a:prstGeom prst="rect">
                <a:avLst/>
              </a:prstGeom>
            </p:spPr>
          </p:pic>
        </p:grpSp>
        <p:sp>
          <p:nvSpPr>
            <p:cNvPr id="62" name="Freeform 61"/>
            <p:cNvSpPr/>
            <p:nvPr/>
          </p:nvSpPr>
          <p:spPr>
            <a:xfrm>
              <a:off x="8382000" y="4042005"/>
              <a:ext cx="1661886" cy="512305"/>
            </a:xfrm>
            <a:custGeom>
              <a:avLst/>
              <a:gdLst>
                <a:gd name="connsiteX0" fmla="*/ 0 w 1661886"/>
                <a:gd name="connsiteY0" fmla="*/ 457424 h 512305"/>
                <a:gd name="connsiteX1" fmla="*/ 645886 w 1661886"/>
                <a:gd name="connsiteY1" fmla="*/ 224 h 512305"/>
                <a:gd name="connsiteX2" fmla="*/ 1378857 w 1661886"/>
                <a:gd name="connsiteY2" fmla="*/ 508224 h 512305"/>
                <a:gd name="connsiteX3" fmla="*/ 1661886 w 1661886"/>
                <a:gd name="connsiteY3" fmla="*/ 239709 h 512305"/>
              </a:gdLst>
              <a:ahLst/>
              <a:cxnLst>
                <a:cxn ang="0">
                  <a:pos x="connsiteX0" y="connsiteY0"/>
                </a:cxn>
                <a:cxn ang="0">
                  <a:pos x="connsiteX1" y="connsiteY1"/>
                </a:cxn>
                <a:cxn ang="0">
                  <a:pos x="connsiteX2" y="connsiteY2"/>
                </a:cxn>
                <a:cxn ang="0">
                  <a:pos x="connsiteX3" y="connsiteY3"/>
                </a:cxn>
              </a:cxnLst>
              <a:rect l="l" t="t" r="r" b="b"/>
              <a:pathLst>
                <a:path w="1661886" h="512305">
                  <a:moveTo>
                    <a:pt x="0" y="457424"/>
                  </a:moveTo>
                  <a:cubicBezTo>
                    <a:pt x="208038" y="224590"/>
                    <a:pt x="416077" y="-8243"/>
                    <a:pt x="645886" y="224"/>
                  </a:cubicBezTo>
                  <a:cubicBezTo>
                    <a:pt x="875696" y="8691"/>
                    <a:pt x="1209524" y="468310"/>
                    <a:pt x="1378857" y="508224"/>
                  </a:cubicBezTo>
                  <a:cubicBezTo>
                    <a:pt x="1548190" y="548138"/>
                    <a:pt x="1614715" y="283252"/>
                    <a:pt x="1661886" y="2397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398000" y="4020457"/>
              <a:ext cx="406148" cy="645886"/>
            </a:xfrm>
            <a:custGeom>
              <a:avLst/>
              <a:gdLst>
                <a:gd name="connsiteX0" fmla="*/ 0 w 406148"/>
                <a:gd name="connsiteY0" fmla="*/ 0 h 645886"/>
                <a:gd name="connsiteX1" fmla="*/ 377371 w 406148"/>
                <a:gd name="connsiteY1" fmla="*/ 370114 h 645886"/>
                <a:gd name="connsiteX2" fmla="*/ 377371 w 406148"/>
                <a:gd name="connsiteY2" fmla="*/ 645886 h 645886"/>
              </a:gdLst>
              <a:ahLst/>
              <a:cxnLst>
                <a:cxn ang="0">
                  <a:pos x="connsiteX0" y="connsiteY0"/>
                </a:cxn>
                <a:cxn ang="0">
                  <a:pos x="connsiteX1" y="connsiteY1"/>
                </a:cxn>
                <a:cxn ang="0">
                  <a:pos x="connsiteX2" y="connsiteY2"/>
                </a:cxn>
              </a:cxnLst>
              <a:rect l="l" t="t" r="r" b="b"/>
              <a:pathLst>
                <a:path w="406148" h="645886">
                  <a:moveTo>
                    <a:pt x="0" y="0"/>
                  </a:moveTo>
                  <a:cubicBezTo>
                    <a:pt x="157238" y="131233"/>
                    <a:pt x="314476" y="262466"/>
                    <a:pt x="377371" y="370114"/>
                  </a:cubicBezTo>
                  <a:cubicBezTo>
                    <a:pt x="440266" y="477762"/>
                    <a:pt x="380999" y="587829"/>
                    <a:pt x="377371" y="6458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750893" y="3948157"/>
              <a:ext cx="172118" cy="692209"/>
            </a:xfrm>
            <a:custGeom>
              <a:avLst/>
              <a:gdLst>
                <a:gd name="connsiteX0" fmla="*/ 0 w 172118"/>
                <a:gd name="connsiteY0" fmla="*/ 0 h 692209"/>
                <a:gd name="connsiteX1" fmla="*/ 170916 w 172118"/>
                <a:gd name="connsiteY1" fmla="*/ 692209 h 692209"/>
              </a:gdLst>
              <a:ahLst/>
              <a:cxnLst>
                <a:cxn ang="0">
                  <a:pos x="connsiteX0" y="connsiteY0"/>
                </a:cxn>
                <a:cxn ang="0">
                  <a:pos x="connsiteX1" y="connsiteY1"/>
                </a:cxn>
              </a:cxnLst>
              <a:rect l="l" t="t" r="r" b="b"/>
              <a:pathLst>
                <a:path w="172118" h="692209">
                  <a:moveTo>
                    <a:pt x="0" y="0"/>
                  </a:moveTo>
                  <a:cubicBezTo>
                    <a:pt x="91867" y="274177"/>
                    <a:pt x="183735" y="548355"/>
                    <a:pt x="170916" y="6922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Connector 66"/>
          <p:cNvCxnSpPr/>
          <p:nvPr/>
        </p:nvCxnSpPr>
        <p:spPr>
          <a:xfrm>
            <a:off x="9238259" y="3215839"/>
            <a:ext cx="0" cy="577555"/>
          </a:xfrm>
          <a:prstGeom prst="line">
            <a:avLst/>
          </a:prstGeom>
          <a:ln w="1016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
        <p:nvSpPr>
          <p:cNvPr id="59" name="Freeform 58"/>
          <p:cNvSpPr/>
          <p:nvPr/>
        </p:nvSpPr>
        <p:spPr>
          <a:xfrm>
            <a:off x="1839919" y="2695620"/>
            <a:ext cx="403649" cy="1273446"/>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011023" y="2714617"/>
            <a:ext cx="403649" cy="1273446"/>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7834697" y="1778751"/>
            <a:ext cx="2720340" cy="1385869"/>
          </a:xfrm>
          <a:prstGeom prst="frame">
            <a:avLst>
              <a:gd name="adj1" fmla="val 5146"/>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56"/>
          <p:cNvSpPr/>
          <p:nvPr/>
        </p:nvSpPr>
        <p:spPr>
          <a:xfrm rot="4967423">
            <a:off x="2361844" y="2217741"/>
            <a:ext cx="231298" cy="2477679"/>
          </a:xfrm>
          <a:custGeom>
            <a:avLst/>
            <a:gdLst>
              <a:gd name="connsiteX0" fmla="*/ 0 w 268030"/>
              <a:gd name="connsiteY0" fmla="*/ 0 h 712381"/>
              <a:gd name="connsiteX1" fmla="*/ 265814 w 268030"/>
              <a:gd name="connsiteY1" fmla="*/ 329609 h 712381"/>
              <a:gd name="connsiteX2" fmla="*/ 127590 w 268030"/>
              <a:gd name="connsiteY2" fmla="*/ 712381 h 712381"/>
            </a:gdLst>
            <a:ahLst/>
            <a:cxnLst>
              <a:cxn ang="0">
                <a:pos x="connsiteX0" y="connsiteY0"/>
              </a:cxn>
              <a:cxn ang="0">
                <a:pos x="connsiteX1" y="connsiteY1"/>
              </a:cxn>
              <a:cxn ang="0">
                <a:pos x="connsiteX2" y="connsiteY2"/>
              </a:cxn>
            </a:cxnLst>
            <a:rect l="l" t="t" r="r" b="b"/>
            <a:pathLst>
              <a:path w="268030" h="712381">
                <a:moveTo>
                  <a:pt x="0" y="0"/>
                </a:moveTo>
                <a:cubicBezTo>
                  <a:pt x="122274" y="105439"/>
                  <a:pt x="244549" y="210879"/>
                  <a:pt x="265814" y="329609"/>
                </a:cubicBezTo>
                <a:cubicBezTo>
                  <a:pt x="287079" y="448339"/>
                  <a:pt x="148855" y="655674"/>
                  <a:pt x="127590" y="7123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841" y="3012695"/>
            <a:ext cx="796511" cy="910298"/>
          </a:xfrm>
          <a:prstGeom prst="rect">
            <a:avLst/>
          </a:prstGeom>
        </p:spPr>
      </p:pic>
    </p:spTree>
    <p:extLst>
      <p:ext uri="{BB962C8B-B14F-4D97-AF65-F5344CB8AC3E}">
        <p14:creationId xmlns:p14="http://schemas.microsoft.com/office/powerpoint/2010/main" val="159663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6" grpId="0"/>
      <p:bldP spid="27"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Network Policies</a:t>
            </a:r>
            <a:endParaRPr lang="en-US" dirty="0"/>
          </a:p>
        </p:txBody>
      </p:sp>
      <p:grpSp>
        <p:nvGrpSpPr>
          <p:cNvPr id="3" name="Group 2"/>
          <p:cNvGrpSpPr/>
          <p:nvPr/>
        </p:nvGrpSpPr>
        <p:grpSpPr>
          <a:xfrm>
            <a:off x="4069994" y="2094808"/>
            <a:ext cx="6237778" cy="3940847"/>
            <a:chOff x="608275" y="2084515"/>
            <a:chExt cx="3849243" cy="2683463"/>
          </a:xfrm>
        </p:grpSpPr>
        <p:pic>
          <p:nvPicPr>
            <p:cNvPr id="11" name="Picture 10"/>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1428730" y="2434954"/>
              <a:ext cx="2310513" cy="1559596"/>
            </a:xfrm>
            <a:prstGeom prst="rect">
              <a:avLst/>
            </a:prstGeom>
          </p:spPr>
        </p:pic>
        <p:pic>
          <p:nvPicPr>
            <p:cNvPr id="5" name="Picture 4" descr="desktop-and-monitor1.png"/>
            <p:cNvPicPr>
              <a:picLocks noChangeAspect="1"/>
            </p:cNvPicPr>
            <p:nvPr/>
          </p:nvPicPr>
          <p:blipFill>
            <a:blip r:embed="rId4" cstate="print"/>
            <a:stretch>
              <a:fillRect/>
            </a:stretch>
          </p:blipFill>
          <p:spPr>
            <a:xfrm>
              <a:off x="608275" y="2296009"/>
              <a:ext cx="715176" cy="561934"/>
            </a:xfrm>
            <a:prstGeom prst="rect">
              <a:avLst/>
            </a:prstGeom>
          </p:spPr>
        </p:pic>
        <p:pic>
          <p:nvPicPr>
            <p:cNvPr id="6" name="Picture 5" descr="desktop-and-monitor1.png"/>
            <p:cNvPicPr>
              <a:picLocks noChangeAspect="1"/>
            </p:cNvPicPr>
            <p:nvPr/>
          </p:nvPicPr>
          <p:blipFill>
            <a:blip r:embed="rId4" cstate="print"/>
            <a:stretch>
              <a:fillRect/>
            </a:stretch>
          </p:blipFill>
          <p:spPr>
            <a:xfrm>
              <a:off x="3742342" y="2084515"/>
              <a:ext cx="715176" cy="561934"/>
            </a:xfrm>
            <a:prstGeom prst="rect">
              <a:avLst/>
            </a:prstGeom>
          </p:spPr>
        </p:pic>
        <p:pic>
          <p:nvPicPr>
            <p:cNvPr id="7" name="Picture 6" descr="desktop-and-monitor1.png"/>
            <p:cNvPicPr>
              <a:picLocks noChangeAspect="1"/>
            </p:cNvPicPr>
            <p:nvPr/>
          </p:nvPicPr>
          <p:blipFill>
            <a:blip r:embed="rId4" cstate="print"/>
            <a:stretch>
              <a:fillRect/>
            </a:stretch>
          </p:blipFill>
          <p:spPr>
            <a:xfrm>
              <a:off x="2065575" y="4206044"/>
              <a:ext cx="715176" cy="561934"/>
            </a:xfrm>
            <a:prstGeom prst="rect">
              <a:avLst/>
            </a:prstGeom>
          </p:spPr>
        </p:pic>
        <p:cxnSp>
          <p:nvCxnSpPr>
            <p:cNvPr id="8" name="Straight Connector 7"/>
            <p:cNvCxnSpPr/>
            <p:nvPr/>
          </p:nvCxnSpPr>
          <p:spPr>
            <a:xfrm>
              <a:off x="1323451" y="2576976"/>
              <a:ext cx="591921" cy="1097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23163" y="3994550"/>
              <a:ext cx="160824" cy="2114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36649" y="2646449"/>
              <a:ext cx="268360" cy="305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629" y="2176164"/>
            <a:ext cx="963807" cy="1283711"/>
          </a:xfrm>
          <a:prstGeom prst="rect">
            <a:avLst/>
          </a:prstGeom>
        </p:spPr>
      </p:pic>
      <p:sp>
        <p:nvSpPr>
          <p:cNvPr id="24" name="Rectangle 23"/>
          <p:cNvSpPr/>
          <p:nvPr/>
        </p:nvSpPr>
        <p:spPr>
          <a:xfrm>
            <a:off x="6431578" y="1862191"/>
            <a:ext cx="6096000" cy="830997"/>
          </a:xfrm>
          <a:prstGeom prst="rect">
            <a:avLst/>
          </a:prstGeom>
        </p:spPr>
        <p:txBody>
          <a:bodyPr>
            <a:spAutoFit/>
          </a:bodyPr>
          <a:lstStyle/>
          <a:p>
            <a:r>
              <a:rPr lang="en-US" sz="2400" dirty="0"/>
              <a:t>Enterprise</a:t>
            </a:r>
          </a:p>
          <a:p>
            <a:r>
              <a:rPr lang="en-US" sz="2400" dirty="0"/>
              <a:t>Network</a:t>
            </a:r>
          </a:p>
        </p:txBody>
      </p:sp>
      <p:sp>
        <p:nvSpPr>
          <p:cNvPr id="25" name="TextBox 24"/>
          <p:cNvSpPr txBox="1"/>
          <p:nvPr/>
        </p:nvSpPr>
        <p:spPr>
          <a:xfrm>
            <a:off x="4069994" y="3368855"/>
            <a:ext cx="1000770" cy="523220"/>
          </a:xfrm>
          <a:prstGeom prst="rect">
            <a:avLst/>
          </a:prstGeom>
          <a:noFill/>
        </p:spPr>
        <p:txBody>
          <a:bodyPr wrap="square" rtlCol="0">
            <a:spAutoFit/>
          </a:bodyPr>
          <a:lstStyle/>
          <a:p>
            <a:r>
              <a:rPr lang="en-US" sz="2800" dirty="0" smtClean="0"/>
              <a:t>A</a:t>
            </a:r>
            <a:endParaRPr lang="en-US" sz="2800" dirty="0"/>
          </a:p>
        </p:txBody>
      </p:sp>
      <p:sp>
        <p:nvSpPr>
          <p:cNvPr id="26" name="TextBox 25"/>
          <p:cNvSpPr txBox="1"/>
          <p:nvPr/>
        </p:nvSpPr>
        <p:spPr>
          <a:xfrm>
            <a:off x="9557015" y="3073979"/>
            <a:ext cx="1000770" cy="523220"/>
          </a:xfrm>
          <a:prstGeom prst="rect">
            <a:avLst/>
          </a:prstGeom>
          <a:noFill/>
        </p:spPr>
        <p:txBody>
          <a:bodyPr wrap="square" rtlCol="0">
            <a:spAutoFit/>
          </a:bodyPr>
          <a:lstStyle/>
          <a:p>
            <a:r>
              <a:rPr lang="en-US" sz="2800" dirty="0"/>
              <a:t>B</a:t>
            </a:r>
          </a:p>
        </p:txBody>
      </p:sp>
      <p:sp>
        <p:nvSpPr>
          <p:cNvPr id="27" name="TextBox 26"/>
          <p:cNvSpPr txBox="1"/>
          <p:nvPr/>
        </p:nvSpPr>
        <p:spPr>
          <a:xfrm>
            <a:off x="881148" y="3666050"/>
            <a:ext cx="2726575" cy="830997"/>
          </a:xfrm>
          <a:prstGeom prst="rect">
            <a:avLst/>
          </a:prstGeom>
          <a:noFill/>
        </p:spPr>
        <p:txBody>
          <a:bodyPr wrap="square" rtlCol="0">
            <a:spAutoFit/>
          </a:bodyPr>
          <a:lstStyle/>
          <a:p>
            <a:r>
              <a:rPr lang="en-US" sz="2400" b="1" dirty="0" smtClean="0"/>
              <a:t>Reachability</a:t>
            </a:r>
            <a:r>
              <a:rPr lang="en-US" sz="2400" dirty="0" smtClean="0"/>
              <a:t>: </a:t>
            </a:r>
          </a:p>
          <a:p>
            <a:r>
              <a:rPr lang="en-US" sz="2400" dirty="0" smtClean="0"/>
              <a:t>A can talk to B</a:t>
            </a:r>
            <a:endParaRPr lang="en-US" sz="2400" dirty="0"/>
          </a:p>
        </p:txBody>
      </p:sp>
      <p:sp>
        <p:nvSpPr>
          <p:cNvPr id="29" name="Freeform 28"/>
          <p:cNvSpPr/>
          <p:nvPr/>
        </p:nvSpPr>
        <p:spPr>
          <a:xfrm>
            <a:off x="5353395" y="2867894"/>
            <a:ext cx="3904511" cy="523903"/>
          </a:xfrm>
          <a:custGeom>
            <a:avLst/>
            <a:gdLst>
              <a:gd name="connsiteX0" fmla="*/ 0 w 3607724"/>
              <a:gd name="connsiteY0" fmla="*/ 16626 h 532037"/>
              <a:gd name="connsiteX1" fmla="*/ 1945179 w 3607724"/>
              <a:gd name="connsiteY1" fmla="*/ 532015 h 532037"/>
              <a:gd name="connsiteX2" fmla="*/ 3607724 w 3607724"/>
              <a:gd name="connsiteY2" fmla="*/ 0 h 532037"/>
            </a:gdLst>
            <a:ahLst/>
            <a:cxnLst>
              <a:cxn ang="0">
                <a:pos x="connsiteX0" y="connsiteY0"/>
              </a:cxn>
              <a:cxn ang="0">
                <a:pos x="connsiteX1" y="connsiteY1"/>
              </a:cxn>
              <a:cxn ang="0">
                <a:pos x="connsiteX2" y="connsiteY2"/>
              </a:cxn>
            </a:cxnLst>
            <a:rect l="l" t="t" r="r" b="b"/>
            <a:pathLst>
              <a:path w="3607724" h="532037">
                <a:moveTo>
                  <a:pt x="0" y="16626"/>
                </a:moveTo>
                <a:cubicBezTo>
                  <a:pt x="671946" y="275706"/>
                  <a:pt x="1343892" y="534786"/>
                  <a:pt x="1945179" y="532015"/>
                </a:cubicBezTo>
                <a:cubicBezTo>
                  <a:pt x="2546466" y="529244"/>
                  <a:pt x="3330633" y="85898"/>
                  <a:pt x="3607724" y="0"/>
                </a:cubicBezTo>
              </a:path>
            </a:pathLst>
          </a:custGeom>
          <a:noFill/>
          <a:ln w="63500">
            <a:solidFill>
              <a:schemeClr val="tx1"/>
            </a:solidFill>
            <a:prstDash val="sysDot"/>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13492" y="5464339"/>
            <a:ext cx="1000770" cy="523220"/>
          </a:xfrm>
          <a:prstGeom prst="rect">
            <a:avLst/>
          </a:prstGeom>
          <a:noFill/>
        </p:spPr>
        <p:txBody>
          <a:bodyPr wrap="square" rtlCol="0">
            <a:spAutoFit/>
          </a:bodyPr>
          <a:lstStyle/>
          <a:p>
            <a:r>
              <a:rPr lang="en-US" sz="2800" dirty="0"/>
              <a:t>C</a:t>
            </a:r>
          </a:p>
        </p:txBody>
      </p:sp>
      <p:pic>
        <p:nvPicPr>
          <p:cNvPr id="31" name="Picture 30" descr="middlebox_ips.png"/>
          <p:cNvPicPr>
            <a:picLocks noChangeAspect="1"/>
          </p:cNvPicPr>
          <p:nvPr/>
        </p:nvPicPr>
        <p:blipFill>
          <a:blip r:embed="rId6" cstate="print"/>
          <a:stretch>
            <a:fillRect/>
          </a:stretch>
        </p:blipFill>
        <p:spPr>
          <a:xfrm>
            <a:off x="7813492" y="3650240"/>
            <a:ext cx="673045" cy="793914"/>
          </a:xfrm>
          <a:prstGeom prst="rect">
            <a:avLst/>
          </a:prstGeom>
        </p:spPr>
      </p:pic>
      <p:sp>
        <p:nvSpPr>
          <p:cNvPr id="33" name="Freeform 32"/>
          <p:cNvSpPr/>
          <p:nvPr/>
        </p:nvSpPr>
        <p:spPr>
          <a:xfrm>
            <a:off x="7481455" y="3059084"/>
            <a:ext cx="1978429" cy="2044931"/>
          </a:xfrm>
          <a:custGeom>
            <a:avLst/>
            <a:gdLst>
              <a:gd name="connsiteX0" fmla="*/ 0 w 1978429"/>
              <a:gd name="connsiteY0" fmla="*/ 2044931 h 2044931"/>
              <a:gd name="connsiteX1" fmla="*/ 665018 w 1978429"/>
              <a:gd name="connsiteY1" fmla="*/ 914400 h 2044931"/>
              <a:gd name="connsiteX2" fmla="*/ 1546167 w 1978429"/>
              <a:gd name="connsiteY2" fmla="*/ 581891 h 2044931"/>
              <a:gd name="connsiteX3" fmla="*/ 1978429 w 1978429"/>
              <a:gd name="connsiteY3" fmla="*/ 0 h 2044931"/>
            </a:gdLst>
            <a:ahLst/>
            <a:cxnLst>
              <a:cxn ang="0">
                <a:pos x="connsiteX0" y="connsiteY0"/>
              </a:cxn>
              <a:cxn ang="0">
                <a:pos x="connsiteX1" y="connsiteY1"/>
              </a:cxn>
              <a:cxn ang="0">
                <a:pos x="connsiteX2" y="connsiteY2"/>
              </a:cxn>
              <a:cxn ang="0">
                <a:pos x="connsiteX3" y="connsiteY3"/>
              </a:cxn>
            </a:cxnLst>
            <a:rect l="l" t="t" r="r" b="b"/>
            <a:pathLst>
              <a:path w="1978429" h="2044931">
                <a:moveTo>
                  <a:pt x="0" y="2044931"/>
                </a:moveTo>
                <a:cubicBezTo>
                  <a:pt x="203662" y="1601585"/>
                  <a:pt x="407324" y="1158240"/>
                  <a:pt x="665018" y="914400"/>
                </a:cubicBezTo>
                <a:cubicBezTo>
                  <a:pt x="922713" y="670560"/>
                  <a:pt x="1327265" y="734291"/>
                  <a:pt x="1546167" y="581891"/>
                </a:cubicBezTo>
                <a:cubicBezTo>
                  <a:pt x="1765069" y="429491"/>
                  <a:pt x="1898073" y="108065"/>
                  <a:pt x="1978429" y="0"/>
                </a:cubicBezTo>
              </a:path>
            </a:pathLst>
          </a:custGeom>
          <a:noFill/>
          <a:ln w="47625">
            <a:solidFill>
              <a:schemeClr val="tx1"/>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81147" y="4794918"/>
            <a:ext cx="2726575" cy="1200329"/>
          </a:xfrm>
          <a:prstGeom prst="rect">
            <a:avLst/>
          </a:prstGeom>
          <a:noFill/>
        </p:spPr>
        <p:txBody>
          <a:bodyPr wrap="square" rtlCol="0">
            <a:spAutoFit/>
          </a:bodyPr>
          <a:lstStyle/>
          <a:p>
            <a:r>
              <a:rPr lang="en-US" sz="2400" b="1" dirty="0" smtClean="0"/>
              <a:t>Waypoints</a:t>
            </a:r>
            <a:r>
              <a:rPr lang="en-US" sz="2400" dirty="0" smtClean="0"/>
              <a:t>: </a:t>
            </a:r>
          </a:p>
          <a:p>
            <a:r>
              <a:rPr lang="en-US" sz="2400" dirty="0" smtClean="0"/>
              <a:t>C to B traffic goes through a Firewall </a:t>
            </a:r>
          </a:p>
        </p:txBody>
      </p:sp>
      <p:pic>
        <p:nvPicPr>
          <p:cNvPr id="35" name="Picture 34" descr="middlebox_ips.png"/>
          <p:cNvPicPr>
            <a:picLocks noChangeAspect="1"/>
          </p:cNvPicPr>
          <p:nvPr/>
        </p:nvPicPr>
        <p:blipFill>
          <a:blip r:embed="rId6" cstate="print"/>
          <a:stretch>
            <a:fillRect/>
          </a:stretch>
        </p:blipFill>
        <p:spPr>
          <a:xfrm>
            <a:off x="3271199" y="5464339"/>
            <a:ext cx="559478" cy="659952"/>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856193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3"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Repair Evaluation</a:t>
            </a:r>
            <a:endParaRPr lang="en-US" dirty="0"/>
          </a:p>
        </p:txBody>
      </p:sp>
      <p:sp>
        <p:nvSpPr>
          <p:cNvPr id="3" name="Content Placeholder 2"/>
          <p:cNvSpPr>
            <a:spLocks noGrp="1"/>
          </p:cNvSpPr>
          <p:nvPr>
            <p:ph sz="half" idx="1"/>
          </p:nvPr>
        </p:nvSpPr>
        <p:spPr/>
        <p:txBody>
          <a:bodyPr>
            <a:normAutofit/>
          </a:bodyPr>
          <a:lstStyle/>
          <a:p>
            <a:pPr>
              <a:buFont typeface="Wingdings" charset="2"/>
              <a:buChar char="q"/>
            </a:pPr>
            <a:r>
              <a:rPr lang="en-US" sz="2400" dirty="0"/>
              <a:t>Multi-tenant isolation workload </a:t>
            </a:r>
          </a:p>
          <a:p>
            <a:pPr>
              <a:buFont typeface="Wingdings" charset="2"/>
              <a:buChar char="q"/>
            </a:pPr>
            <a:endParaRPr lang="en-US" sz="2400" dirty="0"/>
          </a:p>
          <a:p>
            <a:pPr>
              <a:buFont typeface="Wingdings" charset="2"/>
              <a:buChar char="q"/>
            </a:pPr>
            <a:r>
              <a:rPr lang="en-US" sz="2400" dirty="0" smtClean="0"/>
              <a:t>One switch-failure, network repair such that number of switches affected is minimized</a:t>
            </a:r>
          </a:p>
          <a:p>
            <a:pPr>
              <a:buFont typeface="Wingdings" charset="2"/>
              <a:buChar char="q"/>
            </a:pPr>
            <a:endParaRPr lang="en-US" sz="2400" dirty="0"/>
          </a:p>
          <a:p>
            <a:pPr>
              <a:buFont typeface="Wingdings" charset="2"/>
              <a:buChar char="q"/>
            </a:pPr>
            <a:r>
              <a:rPr lang="en-US" sz="2400" dirty="0" smtClean="0"/>
              <a:t>For larger workloads, repair is faster than re-synthesis.</a:t>
            </a:r>
          </a:p>
          <a:p>
            <a:pPr>
              <a:buFont typeface="Wingdings" charset="2"/>
              <a:buChar char="q"/>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1945484"/>
            <a:ext cx="4942052" cy="3740877"/>
          </a:xfrm>
          <a:prstGeom prst="rect">
            <a:avLst/>
          </a:prstGeom>
        </p:spPr>
      </p:pic>
      <p:sp>
        <p:nvSpPr>
          <p:cNvPr id="4" name="Rectangle 3"/>
          <p:cNvSpPr/>
          <p:nvPr/>
        </p:nvSpPr>
        <p:spPr>
          <a:xfrm>
            <a:off x="9774196" y="2051222"/>
            <a:ext cx="1215536" cy="3052119"/>
          </a:xfrm>
          <a:prstGeom prst="rect">
            <a:avLst/>
          </a:prstGeom>
          <a:solidFill>
            <a:schemeClr val="bg1">
              <a:alpha val="0"/>
            </a:schemeClr>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74933" y="2669058"/>
            <a:ext cx="2899263" cy="2434283"/>
          </a:xfrm>
          <a:prstGeom prst="rect">
            <a:avLst/>
          </a:prstGeom>
          <a:solidFill>
            <a:schemeClr val="bg1">
              <a:alpha val="0"/>
            </a:schemeClr>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1215845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9123" y="1422186"/>
            <a:ext cx="3422962" cy="1656084"/>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High-level policies on paths</a:t>
            </a:r>
          </a:p>
          <a:p>
            <a:pPr algn="ctr"/>
            <a:r>
              <a:rPr lang="en-US" sz="2800" dirty="0">
                <a:solidFill>
                  <a:schemeClr val="tx1"/>
                </a:solidFill>
              </a:rPr>
              <a:t>a</a:t>
            </a:r>
            <a:r>
              <a:rPr lang="en-US" sz="2800" dirty="0" smtClean="0">
                <a:solidFill>
                  <a:schemeClr val="tx1"/>
                </a:solidFill>
              </a:rPr>
              <a:t>nd switches</a:t>
            </a:r>
            <a:endParaRPr lang="en-US" sz="2800" dirty="0">
              <a:solidFill>
                <a:schemeClr val="tx1"/>
              </a:solidFill>
            </a:endParaRPr>
          </a:p>
        </p:txBody>
      </p:sp>
      <p:sp>
        <p:nvSpPr>
          <p:cNvPr id="5" name="Rounded Rectangle 4"/>
          <p:cNvSpPr/>
          <p:nvPr/>
        </p:nvSpPr>
        <p:spPr>
          <a:xfrm>
            <a:off x="7732718" y="1424821"/>
            <a:ext cx="3422962" cy="1653449"/>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Switch forwarding </a:t>
            </a:r>
            <a:r>
              <a:rPr lang="en-US" sz="2800" dirty="0">
                <a:solidFill>
                  <a:schemeClr val="tx1"/>
                </a:solidFill>
              </a:rPr>
              <a:t>t</a:t>
            </a:r>
            <a:r>
              <a:rPr lang="en-US" sz="2800" dirty="0" smtClean="0">
                <a:solidFill>
                  <a:schemeClr val="tx1"/>
                </a:solidFill>
              </a:rPr>
              <a:t>ables satisfying policies</a:t>
            </a:r>
            <a:endParaRPr lang="en-US" sz="2800" dirty="0">
              <a:solidFill>
                <a:schemeClr val="tx1"/>
              </a:solidFill>
            </a:endParaRPr>
          </a:p>
        </p:txBody>
      </p:sp>
      <p:sp>
        <p:nvSpPr>
          <p:cNvPr id="6" name="Right Arrow 5"/>
          <p:cNvSpPr/>
          <p:nvPr/>
        </p:nvSpPr>
        <p:spPr>
          <a:xfrm>
            <a:off x="4754880" y="1387306"/>
            <a:ext cx="2743200" cy="1673524"/>
          </a:xfrm>
          <a:prstGeom prst="rightArrow">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Genesis</a:t>
            </a:r>
            <a:endParaRPr lang="en-US" sz="3200" dirty="0">
              <a:solidFill>
                <a:schemeClr val="tx1"/>
              </a:solidFill>
            </a:endParaRPr>
          </a:p>
        </p:txBody>
      </p:sp>
      <p:sp>
        <p:nvSpPr>
          <p:cNvPr id="7" name="TextBox 6"/>
          <p:cNvSpPr txBox="1"/>
          <p:nvPr/>
        </p:nvSpPr>
        <p:spPr>
          <a:xfrm>
            <a:off x="1730928" y="3098592"/>
            <a:ext cx="2139351" cy="523220"/>
          </a:xfrm>
          <a:prstGeom prst="rect">
            <a:avLst/>
          </a:prstGeom>
          <a:noFill/>
        </p:spPr>
        <p:txBody>
          <a:bodyPr wrap="square" rtlCol="0">
            <a:spAutoFit/>
          </a:bodyPr>
          <a:lstStyle/>
          <a:p>
            <a:pPr algn="ctr"/>
            <a:r>
              <a:rPr lang="en-US" sz="2800" dirty="0" smtClean="0"/>
              <a:t>INPUT</a:t>
            </a:r>
            <a:endParaRPr lang="en-US" sz="2800" dirty="0"/>
          </a:p>
        </p:txBody>
      </p:sp>
      <p:sp>
        <p:nvSpPr>
          <p:cNvPr id="8" name="TextBox 7"/>
          <p:cNvSpPr txBox="1"/>
          <p:nvPr/>
        </p:nvSpPr>
        <p:spPr>
          <a:xfrm>
            <a:off x="8374523" y="3098592"/>
            <a:ext cx="2139351" cy="523220"/>
          </a:xfrm>
          <a:prstGeom prst="rect">
            <a:avLst/>
          </a:prstGeom>
          <a:noFill/>
        </p:spPr>
        <p:txBody>
          <a:bodyPr wrap="square" rtlCol="0">
            <a:spAutoFit/>
          </a:bodyPr>
          <a:lstStyle/>
          <a:p>
            <a:pPr algn="ctr"/>
            <a:r>
              <a:rPr lang="en-US" sz="2800" smtClean="0"/>
              <a:t>OUTPUT</a:t>
            </a:r>
            <a:endParaRPr lang="en-US" sz="2800" dirty="0"/>
          </a:p>
        </p:txBody>
      </p:sp>
      <p:sp>
        <p:nvSpPr>
          <p:cNvPr id="2" name="Slide Number Placeholder 1"/>
          <p:cNvSpPr>
            <a:spLocks noGrp="1"/>
          </p:cNvSpPr>
          <p:nvPr>
            <p:ph type="sldNum" sz="quarter" idx="12"/>
          </p:nvPr>
        </p:nvSpPr>
        <p:spPr>
          <a:xfrm>
            <a:off x="9857861" y="6446381"/>
            <a:ext cx="1312025" cy="365125"/>
          </a:xfrm>
        </p:spPr>
        <p:txBody>
          <a:bodyPr/>
          <a:lstStyle/>
          <a:p>
            <a:fld id="{4FAB73BC-B049-4115-A692-8D63A059BFB8}" type="slidenum">
              <a:rPr lang="en-US" smtClean="0"/>
              <a:pPr/>
              <a:t>31</a:t>
            </a:fld>
            <a:endParaRPr lang="en-US" dirty="0"/>
          </a:p>
        </p:txBody>
      </p:sp>
      <p:sp>
        <p:nvSpPr>
          <p:cNvPr id="9" name="Oval 8"/>
          <p:cNvSpPr/>
          <p:nvPr/>
        </p:nvSpPr>
        <p:spPr>
          <a:xfrm>
            <a:off x="2060591" y="3642134"/>
            <a:ext cx="3023952" cy="1491867"/>
          </a:xfrm>
          <a:prstGeom prst="ellipse">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Tactics</a:t>
            </a:r>
          </a:p>
          <a:p>
            <a:pPr algn="ctr"/>
            <a:r>
              <a:rPr lang="en-US" sz="2600" dirty="0" smtClean="0">
                <a:solidFill>
                  <a:schemeClr val="tx1"/>
                </a:solidFill>
              </a:rPr>
              <a:t>Divide-and-conquer</a:t>
            </a:r>
            <a:endParaRPr lang="en-US" sz="2600" dirty="0">
              <a:solidFill>
                <a:schemeClr val="tx1"/>
              </a:solidFill>
            </a:endParaRPr>
          </a:p>
        </p:txBody>
      </p:sp>
      <p:sp>
        <p:nvSpPr>
          <p:cNvPr id="15" name="Oval 14"/>
          <p:cNvSpPr/>
          <p:nvPr/>
        </p:nvSpPr>
        <p:spPr>
          <a:xfrm>
            <a:off x="6799301" y="3641422"/>
            <a:ext cx="3150444" cy="1491867"/>
          </a:xfrm>
          <a:prstGeom prst="ellipse">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T-resilience </a:t>
            </a:r>
            <a:r>
              <a:rPr lang="en-US" sz="2600" dirty="0">
                <a:solidFill>
                  <a:schemeClr val="tx1"/>
                </a:solidFill>
              </a:rPr>
              <a:t>N</a:t>
            </a:r>
            <a:r>
              <a:rPr lang="en-US" sz="2600" dirty="0" smtClean="0">
                <a:solidFill>
                  <a:schemeClr val="tx1"/>
                </a:solidFill>
              </a:rPr>
              <a:t>etwork repair</a:t>
            </a:r>
            <a:endParaRPr lang="en-US" sz="2600" dirty="0">
              <a:solidFill>
                <a:schemeClr val="tx1"/>
              </a:solidFill>
            </a:endParaRPr>
          </a:p>
        </p:txBody>
      </p:sp>
      <p:sp>
        <p:nvSpPr>
          <p:cNvPr id="17" name="TextBox 16"/>
          <p:cNvSpPr txBox="1"/>
          <p:nvPr/>
        </p:nvSpPr>
        <p:spPr>
          <a:xfrm>
            <a:off x="2502891" y="5174645"/>
            <a:ext cx="2251989" cy="523220"/>
          </a:xfrm>
          <a:prstGeom prst="rect">
            <a:avLst/>
          </a:prstGeom>
          <a:noFill/>
        </p:spPr>
        <p:txBody>
          <a:bodyPr wrap="square" rtlCol="0">
            <a:spAutoFit/>
          </a:bodyPr>
          <a:lstStyle/>
          <a:p>
            <a:pPr algn="ctr"/>
            <a:r>
              <a:rPr lang="en-US" sz="2800" smtClean="0"/>
              <a:t>Optimizations</a:t>
            </a:r>
            <a:endParaRPr lang="en-US" sz="2800" dirty="0"/>
          </a:p>
        </p:txBody>
      </p:sp>
      <p:sp>
        <p:nvSpPr>
          <p:cNvPr id="18" name="TextBox 17"/>
          <p:cNvSpPr txBox="1"/>
          <p:nvPr/>
        </p:nvSpPr>
        <p:spPr>
          <a:xfrm>
            <a:off x="7248528" y="5174645"/>
            <a:ext cx="2251989" cy="523220"/>
          </a:xfrm>
          <a:prstGeom prst="rect">
            <a:avLst/>
          </a:prstGeom>
          <a:noFill/>
        </p:spPr>
        <p:txBody>
          <a:bodyPr wrap="square" rtlCol="0">
            <a:spAutoFit/>
          </a:bodyPr>
          <a:lstStyle/>
          <a:p>
            <a:pPr algn="ctr"/>
            <a:r>
              <a:rPr lang="en-US" sz="2800" dirty="0" smtClean="0"/>
              <a:t>Extensions</a:t>
            </a:r>
            <a:endParaRPr lang="en-US" sz="2800" dirty="0"/>
          </a:p>
        </p:txBody>
      </p:sp>
    </p:spTree>
    <p:extLst>
      <p:ext uri="{BB962C8B-B14F-4D97-AF65-F5344CB8AC3E}">
        <p14:creationId xmlns:p14="http://schemas.microsoft.com/office/powerpoint/2010/main" val="1495750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Valid Path Constraints</a:t>
            </a:r>
            <a:endParaRPr lang="en-US" b="1" i="1" dirty="0"/>
          </a:p>
        </p:txBody>
      </p:sp>
      <p:sp>
        <p:nvSpPr>
          <p:cNvPr id="13" name="Oval 12"/>
          <p:cNvSpPr/>
          <p:nvPr/>
        </p:nvSpPr>
        <p:spPr>
          <a:xfrm>
            <a:off x="5427454" y="3316659"/>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S1</a:t>
            </a:r>
            <a:endParaRPr lang="en-US" sz="2800" dirty="0">
              <a:solidFill>
                <a:schemeClr val="tx1"/>
              </a:solidFill>
            </a:endParaRPr>
          </a:p>
        </p:txBody>
      </p:sp>
      <p:sp>
        <p:nvSpPr>
          <p:cNvPr id="14" name="Oval 13"/>
          <p:cNvSpPr/>
          <p:nvPr/>
        </p:nvSpPr>
        <p:spPr>
          <a:xfrm>
            <a:off x="7027289" y="2376995"/>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S2</a:t>
            </a:r>
            <a:endParaRPr lang="en-US" sz="2800" dirty="0">
              <a:solidFill>
                <a:schemeClr val="tx1"/>
              </a:solidFill>
            </a:endParaRPr>
          </a:p>
        </p:txBody>
      </p:sp>
      <p:sp>
        <p:nvSpPr>
          <p:cNvPr id="15" name="Oval 14"/>
          <p:cNvSpPr/>
          <p:nvPr/>
        </p:nvSpPr>
        <p:spPr>
          <a:xfrm>
            <a:off x="6672742" y="4408174"/>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S3</a:t>
            </a:r>
            <a:endParaRPr lang="en-US" sz="2800" dirty="0">
              <a:solidFill>
                <a:schemeClr val="tx1"/>
              </a:solidFill>
            </a:endParaRPr>
          </a:p>
        </p:txBody>
      </p:sp>
      <p:sp>
        <p:nvSpPr>
          <p:cNvPr id="16" name="Oval 15"/>
          <p:cNvSpPr/>
          <p:nvPr/>
        </p:nvSpPr>
        <p:spPr>
          <a:xfrm>
            <a:off x="8445750" y="3316659"/>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S5</a:t>
            </a:r>
            <a:endParaRPr lang="en-US" sz="2800" dirty="0">
              <a:solidFill>
                <a:schemeClr val="tx1"/>
              </a:solidFill>
            </a:endParaRPr>
          </a:p>
        </p:txBody>
      </p:sp>
      <p:cxnSp>
        <p:nvCxnSpPr>
          <p:cNvPr id="17" name="Straight Connector 16"/>
          <p:cNvCxnSpPr>
            <a:stCxn id="19" idx="2"/>
            <a:endCxn id="16" idx="4"/>
          </p:cNvCxnSpPr>
          <p:nvPr/>
        </p:nvCxnSpPr>
        <p:spPr>
          <a:xfrm flipH="1" flipV="1">
            <a:off x="5801881" y="4055863"/>
            <a:ext cx="870861" cy="721913"/>
          </a:xfrm>
          <a:prstGeom prst="line">
            <a:avLst/>
          </a:prstGeom>
          <a:ln w="44450"/>
        </p:spPr>
        <p:style>
          <a:lnRef idx="1">
            <a:schemeClr val="dk1"/>
          </a:lnRef>
          <a:fillRef idx="0">
            <a:schemeClr val="dk1"/>
          </a:fillRef>
          <a:effectRef idx="0">
            <a:schemeClr val="dk1"/>
          </a:effectRef>
          <a:fontRef idx="minor">
            <a:schemeClr val="tx1"/>
          </a:fontRef>
        </p:style>
      </p:cxnSp>
      <p:cxnSp>
        <p:nvCxnSpPr>
          <p:cNvPr id="18" name="Straight Connector 17"/>
          <p:cNvCxnSpPr>
            <a:stCxn id="16" idx="0"/>
            <a:endCxn id="17" idx="2"/>
          </p:cNvCxnSpPr>
          <p:nvPr/>
        </p:nvCxnSpPr>
        <p:spPr>
          <a:xfrm flipV="1">
            <a:off x="5801881" y="2746597"/>
            <a:ext cx="1225408" cy="57006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9" idx="6"/>
          </p:cNvCxnSpPr>
          <p:nvPr/>
        </p:nvCxnSpPr>
        <p:spPr>
          <a:xfrm flipV="1">
            <a:off x="7421596" y="3994975"/>
            <a:ext cx="1162461" cy="78280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5"/>
          </p:cNvCxnSpPr>
          <p:nvPr/>
        </p:nvCxnSpPr>
        <p:spPr>
          <a:xfrm>
            <a:off x="7666476" y="3007945"/>
            <a:ext cx="841503" cy="4393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p:cNvCxnSpPr>
          <p:nvPr/>
        </p:nvCxnSpPr>
        <p:spPr>
          <a:xfrm flipV="1">
            <a:off x="7776143" y="2735074"/>
            <a:ext cx="2164693" cy="1152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191982" y="2922687"/>
            <a:ext cx="813705" cy="61025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940836" y="2365472"/>
            <a:ext cx="748854" cy="7392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S4</a:t>
            </a:r>
            <a:endParaRPr lang="en-US" sz="2800" dirty="0">
              <a:solidFill>
                <a:schemeClr val="tx1"/>
              </a:solidFill>
            </a:endParaRPr>
          </a:p>
        </p:txBody>
      </p:sp>
      <p:cxnSp>
        <p:nvCxnSpPr>
          <p:cNvPr id="24" name="Straight Connector 23"/>
          <p:cNvCxnSpPr>
            <a:stCxn id="16" idx="6"/>
            <a:endCxn id="20" idx="2"/>
          </p:cNvCxnSpPr>
          <p:nvPr/>
        </p:nvCxnSpPr>
        <p:spPr>
          <a:xfrm>
            <a:off x="6176308" y="3686261"/>
            <a:ext cx="226944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7463" y="2093869"/>
            <a:ext cx="5119220" cy="830997"/>
          </a:xfrm>
          <a:prstGeom prst="rect">
            <a:avLst/>
          </a:prstGeom>
          <a:noFill/>
        </p:spPr>
        <p:txBody>
          <a:bodyPr wrap="square" rtlCol="0">
            <a:spAutoFit/>
          </a:bodyPr>
          <a:lstStyle/>
          <a:p>
            <a:r>
              <a:rPr lang="en-US" sz="2400" dirty="0" smtClean="0"/>
              <a:t>Blue Tenant </a:t>
            </a:r>
            <a:r>
              <a:rPr lang="en-US" sz="2400" dirty="0" smtClean="0">
                <a:solidFill>
                  <a:srgbClr val="407EB9"/>
                </a:solidFill>
              </a:rPr>
              <a:t>🀫 </a:t>
            </a:r>
            <a:r>
              <a:rPr lang="en-US" sz="2400" dirty="0" smtClean="0"/>
              <a:t>Reachability policy: </a:t>
            </a:r>
          </a:p>
          <a:p>
            <a:r>
              <a:rPr lang="en-US" sz="2400" dirty="0" smtClean="0"/>
              <a:t>S1 &gt;&gt; S5</a:t>
            </a:r>
            <a:endParaRPr lang="en-US" sz="2400" dirty="0"/>
          </a:p>
        </p:txBody>
      </p:sp>
      <p:sp>
        <p:nvSpPr>
          <p:cNvPr id="29" name="TextBox 28"/>
          <p:cNvSpPr txBox="1"/>
          <p:nvPr/>
        </p:nvSpPr>
        <p:spPr>
          <a:xfrm>
            <a:off x="4566791" y="3778999"/>
            <a:ext cx="1249085" cy="461665"/>
          </a:xfrm>
          <a:prstGeom prst="rect">
            <a:avLst/>
          </a:prstGeom>
          <a:noFill/>
        </p:spPr>
        <p:txBody>
          <a:bodyPr wrap="square" rtlCol="0">
            <a:spAutoFit/>
          </a:bodyPr>
          <a:lstStyle/>
          <a:p>
            <a:r>
              <a:rPr lang="en-US" sz="2400" dirty="0" smtClean="0"/>
              <a:t>Source</a:t>
            </a:r>
            <a:endParaRPr lang="en-US" sz="2400" dirty="0"/>
          </a:p>
        </p:txBody>
      </p:sp>
      <p:sp>
        <p:nvSpPr>
          <p:cNvPr id="30" name="TextBox 29"/>
          <p:cNvSpPr txBox="1"/>
          <p:nvPr/>
        </p:nvSpPr>
        <p:spPr>
          <a:xfrm>
            <a:off x="8858489" y="4090160"/>
            <a:ext cx="1706022" cy="461665"/>
          </a:xfrm>
          <a:prstGeom prst="rect">
            <a:avLst/>
          </a:prstGeom>
          <a:noFill/>
        </p:spPr>
        <p:txBody>
          <a:bodyPr wrap="square" rtlCol="0">
            <a:spAutoFit/>
          </a:bodyPr>
          <a:lstStyle/>
          <a:p>
            <a:r>
              <a:rPr lang="en-US" sz="2400" smtClean="0"/>
              <a:t>Destination</a:t>
            </a:r>
            <a:endParaRPr lang="en-US" sz="2400" dirty="0"/>
          </a:p>
        </p:txBody>
      </p:sp>
      <mc:AlternateContent xmlns:mc="http://schemas.openxmlformats.org/markup-compatibility/2006" xmlns:a14="http://schemas.microsoft.com/office/drawing/2010/main">
        <mc:Choice Requires="a14">
          <p:sp>
            <p:nvSpPr>
              <p:cNvPr id="31" name="TextBox 30"/>
              <p:cNvSpPr txBox="1"/>
              <p:nvPr/>
            </p:nvSpPr>
            <p:spPr>
              <a:xfrm>
                <a:off x="9237484" y="3661891"/>
                <a:ext cx="3055358" cy="492443"/>
              </a:xfrm>
              <a:prstGeom prst="rect">
                <a:avLst/>
              </a:prstGeom>
              <a:noFill/>
            </p:spPr>
            <p:txBody>
              <a:bodyPr wrap="square" rtlCol="0">
                <a:spAutoFit/>
              </a:bodyPr>
              <a:lstStyle/>
              <a:p>
                <a14:m>
                  <m:oMath xmlns:m="http://schemas.openxmlformats.org/officeDocument/2006/math">
                    <m:r>
                      <a:rPr lang="en-US" sz="2600" i="1" smtClean="0">
                        <a:latin typeface="Cambria Math" charset="0"/>
                        <a:ea typeface="Cambria Math" charset="0"/>
                        <a:cs typeface="Cambria Math" charset="0"/>
                      </a:rPr>
                      <m:t>∃</m:t>
                    </m:r>
                    <m:r>
                      <a:rPr lang="en-US" sz="2600" b="0" i="1" smtClean="0">
                        <a:latin typeface="Cambria Math" charset="0"/>
                        <a:ea typeface="Cambria Math" charset="0"/>
                        <a:cs typeface="Cambria Math" charset="0"/>
                      </a:rPr>
                      <m:t>𝑘</m:t>
                    </m:r>
                    <m:r>
                      <a:rPr lang="en-US" sz="2600" b="0" i="1" smtClean="0">
                        <a:latin typeface="Cambria Math" charset="0"/>
                        <a:ea typeface="Cambria Math" charset="0"/>
                        <a:cs typeface="Cambria Math" charset="0"/>
                      </a:rPr>
                      <m:t>. </m:t>
                    </m:r>
                  </m:oMath>
                </a14:m>
                <a:r>
                  <a:rPr lang="en-US" sz="2600" dirty="0" smtClean="0"/>
                  <a:t>Reach(S5, k, </a:t>
                </a:r>
                <a:r>
                  <a:rPr lang="en-US" sz="2600" dirty="0">
                    <a:solidFill>
                      <a:srgbClr val="407EB9"/>
                    </a:solidFill>
                  </a:rPr>
                  <a:t>🀫</a:t>
                </a:r>
                <a:r>
                  <a:rPr lang="en-US" sz="2600" dirty="0"/>
                  <a:t>)</a:t>
                </a:r>
                <a:r>
                  <a:rPr lang="en-US" sz="2600" dirty="0" smtClean="0"/>
                  <a:t>  </a:t>
                </a:r>
                <a:endParaRPr 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237484" y="3661891"/>
                <a:ext cx="3055358" cy="492443"/>
              </a:xfrm>
              <a:prstGeom prst="rect">
                <a:avLst/>
              </a:prstGeom>
              <a:blipFill rotWithShape="0">
                <a:blip r:embed="rId3"/>
                <a:stretch>
                  <a:fillRect l="-398" t="-110000" b="-131250"/>
                </a:stretch>
              </a:blipFill>
            </p:spPr>
            <p:txBody>
              <a:bodyPr/>
              <a:lstStyle/>
              <a:p>
                <a:r>
                  <a:rPr lang="en-US">
                    <a:noFill/>
                  </a:rPr>
                  <a:t> </a:t>
                </a:r>
              </a:p>
            </p:txBody>
          </p:sp>
        </mc:Fallback>
      </mc:AlternateContent>
      <p:sp>
        <p:nvSpPr>
          <p:cNvPr id="32" name="TextBox 31"/>
          <p:cNvSpPr txBox="1"/>
          <p:nvPr/>
        </p:nvSpPr>
        <p:spPr>
          <a:xfrm>
            <a:off x="3279321" y="3281375"/>
            <a:ext cx="2189067" cy="461665"/>
          </a:xfrm>
          <a:prstGeom prst="rect">
            <a:avLst/>
          </a:prstGeom>
          <a:noFill/>
        </p:spPr>
        <p:txBody>
          <a:bodyPr wrap="square" rtlCol="0">
            <a:spAutoFit/>
          </a:bodyPr>
          <a:lstStyle/>
          <a:p>
            <a:r>
              <a:rPr lang="en-US" sz="2400"/>
              <a:t>Reach(S1, 0, </a:t>
            </a:r>
            <a:r>
              <a:rPr lang="en-US" sz="2400">
                <a:solidFill>
                  <a:srgbClr val="407EB9"/>
                </a:solidFill>
              </a:rPr>
              <a:t>🀫</a:t>
            </a:r>
            <a:r>
              <a:rPr lang="en-US" sz="2400"/>
              <a:t>)</a:t>
            </a:r>
            <a:r>
              <a:rPr lang="en-US" sz="2400" smtClean="0"/>
              <a:t>  </a:t>
            </a:r>
            <a:endParaRPr lang="en-US" sz="2400" dirty="0"/>
          </a:p>
        </p:txBody>
      </p:sp>
      <p:sp>
        <p:nvSpPr>
          <p:cNvPr id="33" name="TextBox 32"/>
          <p:cNvSpPr txBox="1"/>
          <p:nvPr/>
        </p:nvSpPr>
        <p:spPr>
          <a:xfrm>
            <a:off x="9237484" y="1901430"/>
            <a:ext cx="3055358" cy="492443"/>
          </a:xfrm>
          <a:prstGeom prst="rect">
            <a:avLst/>
          </a:prstGeom>
          <a:noFill/>
        </p:spPr>
        <p:txBody>
          <a:bodyPr wrap="square" rtlCol="0">
            <a:spAutoFit/>
          </a:bodyPr>
          <a:lstStyle/>
          <a:p>
            <a:r>
              <a:rPr lang="en-US" sz="2600" dirty="0" smtClean="0"/>
              <a:t>Reach(S4, k, </a:t>
            </a:r>
            <a:r>
              <a:rPr lang="en-US" sz="2600" dirty="0">
                <a:solidFill>
                  <a:srgbClr val="407EB9"/>
                </a:solidFill>
              </a:rPr>
              <a:t>🀫</a:t>
            </a:r>
            <a:r>
              <a:rPr lang="en-US" sz="2600" dirty="0"/>
              <a:t>)</a:t>
            </a:r>
            <a:r>
              <a:rPr lang="en-US" sz="2600" dirty="0" smtClean="0"/>
              <a:t>  </a:t>
            </a:r>
            <a:endParaRPr lang="en-US" sz="2600" dirty="0"/>
          </a:p>
        </p:txBody>
      </p:sp>
      <p:sp>
        <p:nvSpPr>
          <p:cNvPr id="34" name="Oval 33"/>
          <p:cNvSpPr/>
          <p:nvPr/>
        </p:nvSpPr>
        <p:spPr>
          <a:xfrm>
            <a:off x="9938123" y="2358697"/>
            <a:ext cx="748854" cy="73920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S4</a:t>
            </a:r>
            <a:endParaRPr lang="en-US" sz="2800" dirty="0">
              <a:solidFill>
                <a:schemeClr val="tx1"/>
              </a:solidFill>
            </a:endParaRPr>
          </a:p>
        </p:txBody>
      </p:sp>
      <p:sp>
        <p:nvSpPr>
          <p:cNvPr id="35" name="TextBox 34"/>
          <p:cNvSpPr txBox="1"/>
          <p:nvPr/>
        </p:nvSpPr>
        <p:spPr>
          <a:xfrm>
            <a:off x="6060142" y="1924174"/>
            <a:ext cx="3055358" cy="492443"/>
          </a:xfrm>
          <a:prstGeom prst="rect">
            <a:avLst/>
          </a:prstGeom>
          <a:noFill/>
        </p:spPr>
        <p:txBody>
          <a:bodyPr wrap="square" rtlCol="0">
            <a:spAutoFit/>
          </a:bodyPr>
          <a:lstStyle/>
          <a:p>
            <a:r>
              <a:rPr lang="en-US" sz="2600" dirty="0" smtClean="0"/>
              <a:t>Reach(S2, k-1, </a:t>
            </a:r>
            <a:r>
              <a:rPr lang="en-US" sz="2600" dirty="0">
                <a:solidFill>
                  <a:srgbClr val="407EB9"/>
                </a:solidFill>
              </a:rPr>
              <a:t>🀫</a:t>
            </a:r>
            <a:r>
              <a:rPr lang="en-US" sz="2600" dirty="0"/>
              <a:t>)</a:t>
            </a:r>
            <a:r>
              <a:rPr lang="en-US" sz="2600" dirty="0" smtClean="0"/>
              <a:t>  </a:t>
            </a:r>
            <a:endParaRPr lang="en-US" sz="2600" dirty="0"/>
          </a:p>
        </p:txBody>
      </p:sp>
      <p:sp>
        <p:nvSpPr>
          <p:cNvPr id="36" name="TextBox 35"/>
          <p:cNvSpPr txBox="1"/>
          <p:nvPr/>
        </p:nvSpPr>
        <p:spPr>
          <a:xfrm>
            <a:off x="9280364" y="3648561"/>
            <a:ext cx="3055358" cy="492443"/>
          </a:xfrm>
          <a:prstGeom prst="rect">
            <a:avLst/>
          </a:prstGeom>
          <a:noFill/>
        </p:spPr>
        <p:txBody>
          <a:bodyPr wrap="square" rtlCol="0">
            <a:spAutoFit/>
          </a:bodyPr>
          <a:lstStyle/>
          <a:p>
            <a:r>
              <a:rPr lang="en-US" sz="2600" dirty="0" smtClean="0"/>
              <a:t>Reach(S5, k-1, </a:t>
            </a:r>
            <a:r>
              <a:rPr lang="en-US" sz="2600" dirty="0">
                <a:solidFill>
                  <a:srgbClr val="407EB9"/>
                </a:solidFill>
              </a:rPr>
              <a:t>🀫</a:t>
            </a:r>
            <a:r>
              <a:rPr lang="en-US" sz="2600" dirty="0"/>
              <a:t>)</a:t>
            </a:r>
            <a:r>
              <a:rPr lang="en-US" sz="2600" dirty="0" smtClean="0"/>
              <a:t>  </a:t>
            </a:r>
            <a:endParaRPr lang="en-US" sz="2600" dirty="0"/>
          </a:p>
        </p:txBody>
      </p:sp>
      <p:sp>
        <p:nvSpPr>
          <p:cNvPr id="37" name="Oval 36"/>
          <p:cNvSpPr/>
          <p:nvPr/>
        </p:nvSpPr>
        <p:spPr>
          <a:xfrm>
            <a:off x="7022522" y="2372227"/>
            <a:ext cx="748854" cy="73920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S2</a:t>
            </a:r>
            <a:endParaRPr lang="en-US" sz="2800" dirty="0">
              <a:solidFill>
                <a:schemeClr val="tx1"/>
              </a:solidFill>
            </a:endParaRPr>
          </a:p>
        </p:txBody>
      </p:sp>
      <p:sp>
        <p:nvSpPr>
          <p:cNvPr id="39" name="Oval 38"/>
          <p:cNvSpPr/>
          <p:nvPr/>
        </p:nvSpPr>
        <p:spPr>
          <a:xfrm>
            <a:off x="8443128" y="3311891"/>
            <a:ext cx="760996" cy="73920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S5</a:t>
            </a:r>
            <a:endParaRPr lang="en-US" sz="2800" dirty="0">
              <a:solidFill>
                <a:schemeClr val="tx1"/>
              </a:solidFill>
            </a:endParaRPr>
          </a:p>
        </p:txBody>
      </p:sp>
      <p:cxnSp>
        <p:nvCxnSpPr>
          <p:cNvPr id="28" name="Straight Connector 27"/>
          <p:cNvCxnSpPr>
            <a:stCxn id="37" idx="6"/>
            <a:endCxn id="34" idx="2"/>
          </p:cNvCxnSpPr>
          <p:nvPr/>
        </p:nvCxnSpPr>
        <p:spPr>
          <a:xfrm flipV="1">
            <a:off x="7771376" y="2728299"/>
            <a:ext cx="2166747" cy="13530"/>
          </a:xfrm>
          <a:prstGeom prst="line">
            <a:avLst/>
          </a:prstGeom>
          <a:ln w="635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151810" y="2919149"/>
            <a:ext cx="862133" cy="631421"/>
          </a:xfrm>
          <a:prstGeom prst="line">
            <a:avLst/>
          </a:prstGeom>
          <a:ln w="635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10886" y="2416887"/>
            <a:ext cx="1618826" cy="369332"/>
          </a:xfrm>
          <a:prstGeom prst="rect">
            <a:avLst/>
          </a:prstGeom>
          <a:noFill/>
        </p:spPr>
        <p:txBody>
          <a:bodyPr wrap="square" rtlCol="0">
            <a:spAutoFit/>
          </a:bodyPr>
          <a:lstStyle/>
          <a:p>
            <a:r>
              <a:rPr lang="en-US" dirty="0" err="1" smtClean="0"/>
              <a:t>Fwd</a:t>
            </a:r>
            <a:r>
              <a:rPr lang="en-US" dirty="0" smtClean="0"/>
              <a:t>(S2,S4,</a:t>
            </a:r>
            <a:r>
              <a:rPr lang="en-US" dirty="0" smtClean="0">
                <a:solidFill>
                  <a:srgbClr val="407EB9"/>
                </a:solidFill>
              </a:rPr>
              <a:t>🀫</a:t>
            </a:r>
            <a:r>
              <a:rPr lang="en-US" dirty="0" smtClean="0"/>
              <a:t>) </a:t>
            </a:r>
            <a:endParaRPr lang="en-US" dirty="0"/>
          </a:p>
        </p:txBody>
      </p:sp>
      <p:sp>
        <p:nvSpPr>
          <p:cNvPr id="40" name="TextBox 39"/>
          <p:cNvSpPr txBox="1"/>
          <p:nvPr/>
        </p:nvSpPr>
        <p:spPr>
          <a:xfrm>
            <a:off x="9409345" y="3219064"/>
            <a:ext cx="1618826" cy="369332"/>
          </a:xfrm>
          <a:prstGeom prst="rect">
            <a:avLst/>
          </a:prstGeom>
          <a:noFill/>
        </p:spPr>
        <p:txBody>
          <a:bodyPr wrap="square" rtlCol="0">
            <a:spAutoFit/>
          </a:bodyPr>
          <a:lstStyle/>
          <a:p>
            <a:r>
              <a:rPr lang="en-US" dirty="0" err="1" smtClean="0"/>
              <a:t>Fwd</a:t>
            </a:r>
            <a:r>
              <a:rPr lang="en-US" dirty="0" smtClean="0"/>
              <a:t>(S5,S4,</a:t>
            </a:r>
            <a:r>
              <a:rPr lang="en-US" dirty="0" smtClean="0">
                <a:solidFill>
                  <a:srgbClr val="407EB9"/>
                </a:solidFill>
              </a:rPr>
              <a:t>🀫</a:t>
            </a:r>
            <a:r>
              <a:rPr lang="en-US" dirty="0" smtClean="0"/>
              <a:t>) </a:t>
            </a:r>
            <a:endParaRPr lang="en-US" dirty="0"/>
          </a:p>
        </p:txBody>
      </p:sp>
      <mc:AlternateContent xmlns:mc="http://schemas.openxmlformats.org/markup-compatibility/2006" xmlns:a14="http://schemas.microsoft.com/office/drawing/2010/main">
        <mc:Choice Requires="a14">
          <p:sp>
            <p:nvSpPr>
              <p:cNvPr id="41" name="Rectangle 40"/>
              <p:cNvSpPr/>
              <p:nvPr/>
            </p:nvSpPr>
            <p:spPr>
              <a:xfrm>
                <a:off x="1919714" y="5238618"/>
                <a:ext cx="8413532" cy="954107"/>
              </a:xfrm>
              <a:prstGeom prst="rect">
                <a:avLst/>
              </a:prstGeom>
            </p:spPr>
            <p:txBody>
              <a:bodyPr wrap="square">
                <a:spAutoFit/>
              </a:bodyPr>
              <a:lstStyle/>
              <a:p>
                <a14:m>
                  <m:oMath xmlns:m="http://schemas.openxmlformats.org/officeDocument/2006/math">
                    <m:r>
                      <a:rPr lang="en-US" sz="2800" i="1" smtClean="0">
                        <a:latin typeface="Cambria Math" charset="0"/>
                        <a:ea typeface="Cambria Math" charset="0"/>
                        <a:cs typeface="Cambria Math" charset="0"/>
                      </a:rPr>
                      <m:t>∀</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1</m:t>
                        </m:r>
                      </m:sub>
                    </m:sSub>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𝑅𝑒𝑎𝑐h</m:t>
                    </m:r>
                    <m:r>
                      <a:rPr lang="en-US" sz="2800" i="1">
                        <a:latin typeface="Cambria Math" charset="0"/>
                        <a:ea typeface="Cambria Math" charset="0"/>
                        <a:cs typeface="Cambria Math" charset="0"/>
                      </a:rPr>
                      <m:t>(</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1</m:t>
                        </m:r>
                      </m:sub>
                    </m:sSub>
                  </m:oMath>
                </a14:m>
                <a:r>
                  <a:rPr lang="en-US" sz="2800" i="1" dirty="0"/>
                  <a:t>, k</a:t>
                </a:r>
                <a:r>
                  <a:rPr lang="en-US" sz="2800" i="1" dirty="0" smtClean="0"/>
                  <a:t>, …)</a:t>
                </a:r>
                <a14:m>
                  <m:oMath xmlns:m="http://schemas.openxmlformats.org/officeDocument/2006/math">
                    <m:r>
                      <a:rPr lang="en-US" sz="2800" b="0" i="1" smtClean="0">
                        <a:latin typeface="Cambria Math" charset="0"/>
                      </a:rPr>
                      <m:t> </m:t>
                    </m:r>
                    <m:r>
                      <a:rPr lang="en-US" sz="2800" i="1">
                        <a:latin typeface="Cambria Math" charset="0"/>
                      </a:rPr>
                      <m:t>⇒∃</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2</m:t>
                        </m:r>
                      </m:sub>
                    </m:sSub>
                    <m:r>
                      <a:rPr lang="en-US" sz="2800" i="1" smtClean="0">
                        <a:latin typeface="Cambria Math" charset="0"/>
                        <a:ea typeface="Cambria Math" charset="0"/>
                        <a:cs typeface="Cambria Math" charset="0"/>
                      </a:rPr>
                      <m:t>∈</m:t>
                    </m:r>
                    <m:r>
                      <a:rPr lang="en-US" sz="2800" i="1">
                        <a:latin typeface="Cambria Math" charset="0"/>
                        <a:ea typeface="Cambria Math" charset="0"/>
                        <a:cs typeface="Cambria Math" charset="0"/>
                      </a:rPr>
                      <m:t>𝑁𝑒𝑖𝑔h𝑏𝑜𝑢𝑟𝑠</m:t>
                    </m:r>
                    <m:d>
                      <m:dPr>
                        <m:ctrlPr>
                          <a:rPr lang="en-US" sz="2800" i="1">
                            <a:latin typeface="Cambria Math" charset="0"/>
                            <a:ea typeface="Cambria Math" charset="0"/>
                            <a:cs typeface="Cambria Math" charset="0"/>
                          </a:rPr>
                        </m:ctrlPr>
                      </m:dPr>
                      <m:e>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1</m:t>
                            </m:r>
                          </m:sub>
                        </m:sSub>
                      </m:e>
                    </m:d>
                    <m:r>
                      <a:rPr lang="en-US" sz="2800" i="1">
                        <a:latin typeface="Cambria Math" charset="0"/>
                        <a:ea typeface="Cambria Math" charset="0"/>
                        <a:cs typeface="Cambria Math" charset="0"/>
                      </a:rPr>
                      <m:t>. </m:t>
                    </m:r>
                  </m:oMath>
                </a14:m>
                <a:endParaRPr lang="en-US" sz="2800" i="1" dirty="0" smtClean="0">
                  <a:latin typeface="Cambria Math" charset="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𝑅𝑒𝑎𝑐h</m:t>
                    </m:r>
                    <m:r>
                      <a:rPr lang="en-US" sz="2800" i="1">
                        <a:latin typeface="Cambria Math" charset="0"/>
                        <a:ea typeface="Cambria Math" charset="0"/>
                        <a:cs typeface="Cambria Math" charset="0"/>
                      </a:rPr>
                      <m:t>(</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2</m:t>
                        </m:r>
                      </m:sub>
                    </m:sSub>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𝑘</m:t>
                    </m:r>
                    <m:r>
                      <a:rPr lang="en-US" sz="2800" i="1">
                        <a:latin typeface="Cambria Math" charset="0"/>
                        <a:ea typeface="Cambria Math" charset="0"/>
                        <a:cs typeface="Cambria Math" charset="0"/>
                      </a:rPr>
                      <m:t>−1,</m:t>
                    </m:r>
                  </m:oMath>
                </a14:m>
                <a:r>
                  <a:rPr lang="en-US" sz="2800" dirty="0" smtClean="0"/>
                  <a:t> …) </a:t>
                </a:r>
                <a14:m>
                  <m:oMath xmlns:m="http://schemas.openxmlformats.org/officeDocument/2006/math">
                    <m:r>
                      <a:rPr lang="en-US" sz="2800" i="1">
                        <a:latin typeface="Cambria Math" charset="0"/>
                      </a:rPr>
                      <m:t>∧</m:t>
                    </m:r>
                    <m:r>
                      <a:rPr lang="en-US" sz="2800" i="1">
                        <a:latin typeface="Cambria Math" charset="0"/>
                      </a:rPr>
                      <m:t>𝐹𝑤𝑑</m:t>
                    </m:r>
                    <m:r>
                      <a:rPr lang="en-US" sz="2800" i="1">
                        <a:latin typeface="Cambria Math" charset="0"/>
                      </a:rPr>
                      <m:t>(</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2</m:t>
                        </m:r>
                      </m:sub>
                    </m:sSub>
                    <m:r>
                      <a:rPr lang="en-US" sz="2800" b="0" i="1" smtClean="0">
                        <a:latin typeface="Cambria Math" charset="0"/>
                        <a:ea typeface="Cambria Math" charset="0"/>
                        <a:cs typeface="Cambria Math" charset="0"/>
                      </a:rPr>
                      <m:t>, </m:t>
                    </m:r>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𝑠𝑤</m:t>
                        </m:r>
                      </m:e>
                      <m:sub>
                        <m:r>
                          <a:rPr lang="en-US" sz="2800" i="1">
                            <a:latin typeface="Cambria Math" charset="0"/>
                            <a:ea typeface="Cambria Math" charset="0"/>
                            <a:cs typeface="Cambria Math" charset="0"/>
                          </a:rPr>
                          <m:t>1</m:t>
                        </m:r>
                      </m:sub>
                    </m:sSub>
                    <m:r>
                      <a:rPr lang="en-US" sz="2800" b="0" i="1" smtClean="0">
                        <a:latin typeface="Cambria Math" charset="0"/>
                        <a:ea typeface="Cambria Math" charset="0"/>
                        <a:cs typeface="Cambria Math" charset="0"/>
                      </a:rPr>
                      <m:t>, …</m:t>
                    </m:r>
                    <m:r>
                      <a:rPr lang="en-US" sz="2800" b="0" i="1" smtClean="0">
                        <a:latin typeface="Cambria Math" charset="0"/>
                      </a:rPr>
                      <m:t>)</m:t>
                    </m:r>
                  </m:oMath>
                </a14:m>
                <a:endParaRPr lang="en-US" sz="2800" dirty="0"/>
              </a:p>
            </p:txBody>
          </p:sp>
        </mc:Choice>
        <mc:Fallback xmlns="">
          <p:sp>
            <p:nvSpPr>
              <p:cNvPr id="41" name="Rectangle 40"/>
              <p:cNvSpPr>
                <a:spLocks noRot="1" noChangeAspect="1" noMove="1" noResize="1" noEditPoints="1" noAdjustHandles="1" noChangeArrowheads="1" noChangeShapeType="1" noTextEdit="1"/>
              </p:cNvSpPr>
              <p:nvPr/>
            </p:nvSpPr>
            <p:spPr>
              <a:xfrm>
                <a:off x="1919714" y="5238618"/>
                <a:ext cx="8413532" cy="954107"/>
              </a:xfrm>
              <a:prstGeom prst="rect">
                <a:avLst/>
              </a:prstGeom>
              <a:blipFill rotWithShape="0">
                <a:blip r:embed="rId4"/>
                <a:stretch>
                  <a:fillRect t="-5732" b="-1719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20542448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1" grpId="1"/>
      <p:bldP spid="32" grpId="0"/>
      <p:bldP spid="33" grpId="0"/>
      <p:bldP spid="34" grpId="0" animBg="1"/>
      <p:bldP spid="35" grpId="0"/>
      <p:bldP spid="36" grpId="0"/>
      <p:bldP spid="37" grpId="0" animBg="1"/>
      <p:bldP spid="39" grpId="0" animBg="1"/>
      <p:bldP spid="10"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Synthesis Algorithm</a:t>
            </a:r>
            <a:endParaRPr lang="en-US" dirty="0"/>
          </a:p>
        </p:txBody>
      </p:sp>
      <p:sp>
        <p:nvSpPr>
          <p:cNvPr id="6" name="Content Placeholder 5"/>
          <p:cNvSpPr>
            <a:spLocks noGrp="1"/>
          </p:cNvSpPr>
          <p:nvPr>
            <p:ph idx="1"/>
          </p:nvPr>
        </p:nvSpPr>
        <p:spPr>
          <a:xfrm>
            <a:off x="1097281" y="1845734"/>
            <a:ext cx="5093658" cy="4023360"/>
          </a:xfrm>
        </p:spPr>
        <p:txBody>
          <a:bodyPr>
            <a:normAutofit/>
          </a:bodyPr>
          <a:lstStyle/>
          <a:p>
            <a:pPr>
              <a:lnSpc>
                <a:spcPct val="150000"/>
              </a:lnSpc>
              <a:buFont typeface="Wingdings" charset="2"/>
              <a:buChar char="Ø"/>
            </a:pPr>
            <a:r>
              <a:rPr lang="en-US" sz="2400" dirty="0" smtClean="0"/>
              <a:t>Initialize networking model relations </a:t>
            </a:r>
            <a:r>
              <a:rPr lang="en-US" sz="2400" i="1" dirty="0" err="1" smtClean="0"/>
              <a:t>Fwd</a:t>
            </a:r>
            <a:r>
              <a:rPr lang="en-US" sz="2400" i="1" dirty="0" smtClean="0"/>
              <a:t> </a:t>
            </a:r>
            <a:r>
              <a:rPr lang="en-US" sz="2400" dirty="0" smtClean="0"/>
              <a:t>and </a:t>
            </a:r>
            <a:r>
              <a:rPr lang="en-US" sz="2400" i="1" dirty="0" smtClean="0"/>
              <a:t>Reach </a:t>
            </a:r>
            <a:r>
              <a:rPr lang="en-US" sz="2400" dirty="0" smtClean="0"/>
              <a:t>in Z3 Solver</a:t>
            </a:r>
          </a:p>
          <a:p>
            <a:pPr>
              <a:lnSpc>
                <a:spcPct val="150000"/>
              </a:lnSpc>
              <a:buFont typeface="Wingdings" charset="2"/>
              <a:buChar char="Ø"/>
            </a:pPr>
            <a:r>
              <a:rPr lang="en-US" sz="2400" dirty="0" smtClean="0"/>
              <a:t>Add constraints for the input policies to the solver</a:t>
            </a:r>
          </a:p>
          <a:p>
            <a:pPr>
              <a:lnSpc>
                <a:spcPct val="150000"/>
              </a:lnSpc>
              <a:buFont typeface="Wingdings" charset="2"/>
              <a:buChar char="Ø"/>
            </a:pPr>
            <a:r>
              <a:rPr lang="en-US" sz="2400" dirty="0" smtClean="0"/>
              <a:t> Solve and extract the set of paths from the solution model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689" y="2368447"/>
            <a:ext cx="5995311" cy="2615079"/>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11210951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Reachability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Policy: (</a:t>
                </a:r>
                <a:r>
                  <a:rPr lang="en-US" sz="2400" i="1" dirty="0" smtClean="0"/>
                  <a:t>s &gt;&gt; d, pc)</a:t>
                </a:r>
              </a:p>
              <a:p>
                <a:pPr>
                  <a:buFont typeface="Wingdings" charset="2"/>
                  <a:buChar char="Ø"/>
                </a:pPr>
                <a:r>
                  <a:rPr lang="en-US" sz="2400" dirty="0" smtClean="0"/>
                  <a:t>Source Constraint : </a:t>
                </a:r>
                <a:r>
                  <a:rPr lang="en-US" sz="2400" i="1" dirty="0" smtClean="0"/>
                  <a:t>∃n ∈ N (s). </a:t>
                </a:r>
                <a:r>
                  <a:rPr lang="en-US" sz="2400" i="1" dirty="0" err="1" smtClean="0"/>
                  <a:t>Fwd</a:t>
                </a:r>
                <a:r>
                  <a:rPr lang="en-US" sz="2400" i="1" dirty="0" smtClean="0"/>
                  <a:t>(s, n, pc) ∧ Reach(n, pc, 1) </a:t>
                </a:r>
                <a:br>
                  <a:rPr lang="en-US" sz="2400" i="1" dirty="0" smtClean="0"/>
                </a:br>
                <a:r>
                  <a:rPr lang="en-US" sz="2400" dirty="0" smtClean="0"/>
                  <a:t>(There is a forwarding rule for source)</a:t>
                </a:r>
              </a:p>
              <a:p>
                <a:pPr>
                  <a:buFont typeface="Wingdings" charset="2"/>
                  <a:buChar char="Ø"/>
                </a:pPr>
                <a:r>
                  <a:rPr lang="en-US" sz="2400" dirty="0" smtClean="0"/>
                  <a:t>Destination Constraint : </a:t>
                </a:r>
              </a:p>
              <a:p>
                <a:pPr lvl="1">
                  <a:buFont typeface="Wingdings" charset="2"/>
                  <a:buChar char="Ø"/>
                </a:pPr>
                <a:r>
                  <a:rPr lang="en-US" sz="2200" i="1" dirty="0" smtClean="0"/>
                  <a:t>∃</a:t>
                </a:r>
                <a:r>
                  <a:rPr lang="en-US" sz="2200" i="1" dirty="0"/>
                  <a:t>k. Reach(d, pc, k</a:t>
                </a:r>
                <a:r>
                  <a:rPr lang="en-US" sz="2200" i="1" dirty="0" smtClean="0"/>
                  <a:t>)    </a:t>
                </a:r>
                <a:r>
                  <a:rPr lang="en-US" sz="2200" dirty="0" smtClean="0"/>
                  <a:t>(</a:t>
                </a:r>
                <a:r>
                  <a:rPr lang="en-US" sz="2200" dirty="0"/>
                  <a:t>Destination is reachable</a:t>
                </a:r>
                <a:r>
                  <a:rPr lang="en-US" sz="2200" dirty="0" smtClean="0"/>
                  <a:t>)</a:t>
                </a:r>
              </a:p>
              <a:p>
                <a:pPr>
                  <a:buFont typeface="Wingdings" charset="2"/>
                  <a:buChar char="Ø"/>
                </a:pPr>
                <a:r>
                  <a:rPr lang="en-US" sz="2600" dirty="0" smtClean="0"/>
                  <a:t>Backward Reachability Propagation Constraints : </a:t>
                </a:r>
                <a:r>
                  <a:rPr lang="en-US" sz="2400" dirty="0"/>
                  <a:t/>
                </a:r>
                <a:br>
                  <a:rPr lang="en-US" sz="2400" dirty="0"/>
                </a:br>
                <a:r>
                  <a:rPr lang="en-US" sz="2400" dirty="0" smtClean="0"/>
                  <a:t>	</a:t>
                </a:r>
                <a:r>
                  <a:rPr lang="en-US" sz="3000" i="1" dirty="0" smtClean="0"/>
                  <a:t>∀</a:t>
                </a:r>
                <a14:m>
                  <m:oMath xmlns:m="http://schemas.openxmlformats.org/officeDocument/2006/math">
                    <m:sSub>
                      <m:sSubPr>
                        <m:ctrlPr>
                          <a:rPr lang="en-US" sz="3000" i="1" smtClean="0">
                            <a:latin typeface="Cambria Math" charset="0"/>
                          </a:rPr>
                        </m:ctrlPr>
                      </m:sSubPr>
                      <m:e>
                        <m:r>
                          <a:rPr lang="en-US" sz="3000" b="0" i="1" smtClean="0">
                            <a:latin typeface="Cambria Math" charset="0"/>
                          </a:rPr>
                          <m:t>𝑛</m:t>
                        </m:r>
                      </m:e>
                      <m:sub>
                        <m:r>
                          <a:rPr lang="en-US" sz="3000" b="0" i="1" smtClean="0">
                            <a:latin typeface="Cambria Math" charset="0"/>
                          </a:rPr>
                          <m:t>1</m:t>
                        </m:r>
                      </m:sub>
                    </m:sSub>
                  </m:oMath>
                </a14:m>
                <a:r>
                  <a:rPr lang="en-US" sz="3000" i="1" dirty="0" smtClean="0"/>
                  <a:t>,k. Reach(</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1</m:t>
                        </m:r>
                      </m:sub>
                    </m:sSub>
                  </m:oMath>
                </a14:m>
                <a:r>
                  <a:rPr lang="en-US" sz="3000" i="1" dirty="0" smtClean="0"/>
                  <a:t>, pc, k</a:t>
                </a:r>
                <a:r>
                  <a:rPr lang="en-US" sz="3000" i="1" dirty="0"/>
                  <a:t>) </a:t>
                </a:r>
                <a:r>
                  <a:rPr lang="en-US" sz="3000" i="1" dirty="0" smtClean="0"/>
                  <a:t>⇒ ∃</a:t>
                </a:r>
                <a14:m>
                  <m:oMath xmlns:m="http://schemas.openxmlformats.org/officeDocument/2006/math">
                    <m:sSub>
                      <m:sSubPr>
                        <m:ctrlPr>
                          <a:rPr lang="en-US" sz="3000" i="1" smtClean="0">
                            <a:latin typeface="Cambria Math" charset="0"/>
                          </a:rPr>
                        </m:ctrlPr>
                      </m:sSubPr>
                      <m:e>
                        <m:r>
                          <a:rPr lang="en-US" sz="3000" b="0" i="1" smtClean="0">
                            <a:latin typeface="Cambria Math" charset="0"/>
                          </a:rPr>
                          <m:t>𝑛</m:t>
                        </m:r>
                      </m:e>
                      <m:sub>
                        <m:r>
                          <a:rPr lang="en-US" sz="3000" b="0" i="1" smtClean="0">
                            <a:latin typeface="Cambria Math" charset="0"/>
                          </a:rPr>
                          <m:t>2</m:t>
                        </m:r>
                      </m:sub>
                    </m:sSub>
                  </m:oMath>
                </a14:m>
                <a:r>
                  <a:rPr lang="en-US" sz="3000" i="1" dirty="0" smtClean="0"/>
                  <a:t>.</a:t>
                </a:r>
                <a:r>
                  <a:rPr lang="en-US" sz="3000" i="1" dirty="0"/>
                  <a:t> </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2</m:t>
                        </m:r>
                      </m:sub>
                    </m:sSub>
                  </m:oMath>
                </a14:m>
                <a:r>
                  <a:rPr lang="en-US" sz="3000" i="1" dirty="0"/>
                  <a:t>∈</a:t>
                </a:r>
                <a:r>
                  <a:rPr lang="en-US" sz="3000" i="1" dirty="0" smtClean="0"/>
                  <a:t>N(</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1</m:t>
                        </m:r>
                      </m:sub>
                    </m:sSub>
                  </m:oMath>
                </a14:m>
                <a:r>
                  <a:rPr lang="en-US" sz="3000" i="1" dirty="0" smtClean="0"/>
                  <a:t>) </a:t>
                </a:r>
                <a:r>
                  <a:rPr lang="en-US" sz="3000" i="1" dirty="0"/>
                  <a:t>∧ </a:t>
                </a:r>
                <a:r>
                  <a:rPr lang="en-US" sz="3000" i="1" dirty="0" smtClean="0"/>
                  <a:t/>
                </a:r>
                <a:br>
                  <a:rPr lang="en-US" sz="3000" i="1" dirty="0" smtClean="0"/>
                </a:br>
                <a:r>
                  <a:rPr lang="en-US" sz="3000" i="1" dirty="0" smtClean="0"/>
                  <a:t>			 Reach(</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2</m:t>
                        </m:r>
                      </m:sub>
                    </m:sSub>
                  </m:oMath>
                </a14:m>
                <a:r>
                  <a:rPr lang="en-US" sz="3000" i="1" dirty="0" smtClean="0"/>
                  <a:t>, </a:t>
                </a:r>
                <a:r>
                  <a:rPr lang="en-US" sz="3000" i="1" dirty="0"/>
                  <a:t>pc, k − 1) ∧ </a:t>
                </a:r>
                <a:r>
                  <a:rPr lang="en-US" sz="3000" i="1" dirty="0" err="1" smtClean="0"/>
                  <a:t>Fwd</a:t>
                </a:r>
                <a:r>
                  <a:rPr lang="en-US" sz="3000" i="1" dirty="0" smtClean="0"/>
                  <a:t>(</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2</m:t>
                        </m:r>
                      </m:sub>
                    </m:sSub>
                  </m:oMath>
                </a14:m>
                <a:r>
                  <a:rPr lang="en-US" sz="3000" i="1" dirty="0" smtClean="0"/>
                  <a:t>, </a:t>
                </a:r>
                <a14:m>
                  <m:oMath xmlns:m="http://schemas.openxmlformats.org/officeDocument/2006/math">
                    <m:sSub>
                      <m:sSubPr>
                        <m:ctrlPr>
                          <a:rPr lang="en-US" sz="3000" i="1">
                            <a:latin typeface="Cambria Math" charset="0"/>
                          </a:rPr>
                        </m:ctrlPr>
                      </m:sSubPr>
                      <m:e>
                        <m:r>
                          <a:rPr lang="en-US" sz="3000" b="0" i="1">
                            <a:latin typeface="Cambria Math" charset="0"/>
                          </a:rPr>
                          <m:t>𝑛</m:t>
                        </m:r>
                      </m:e>
                      <m:sub>
                        <m:r>
                          <a:rPr lang="en-US" sz="3000" b="0" i="1">
                            <a:latin typeface="Cambria Math" charset="0"/>
                          </a:rPr>
                          <m:t>1</m:t>
                        </m:r>
                      </m:sub>
                    </m:sSub>
                  </m:oMath>
                </a14:m>
                <a:r>
                  <a:rPr lang="en-US" sz="3000" i="1" dirty="0" smtClean="0"/>
                  <a:t>, </a:t>
                </a:r>
                <a:r>
                  <a:rPr lang="en-US" sz="3000" i="1" dirty="0"/>
                  <a:t>pc) </a:t>
                </a:r>
              </a:p>
              <a:p>
                <a:pPr>
                  <a:buFont typeface="Wingdings" charset="2"/>
                  <a:buChar char="Ø"/>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18"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2252891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Unicast Forwarding?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No restriction on number of forwarding rules at a switch!</a:t>
                </a:r>
              </a:p>
              <a:p>
                <a:pPr>
                  <a:lnSpc>
                    <a:spcPct val="160000"/>
                  </a:lnSpc>
                  <a:buFont typeface="Wingdings" charset="2"/>
                  <a:buChar char="Ø"/>
                </a:pPr>
                <a:r>
                  <a:rPr lang="en-US" sz="2400" dirty="0" smtClean="0"/>
                  <a:t>Not a problem, we need just one simple path from source to destination</a:t>
                </a:r>
              </a:p>
              <a:p>
                <a:pPr>
                  <a:lnSpc>
                    <a:spcPct val="110000"/>
                  </a:lnSpc>
                  <a:buFont typeface="Wingdings" charset="2"/>
                  <a:buChar char="Ø"/>
                </a:pPr>
                <a:r>
                  <a:rPr lang="en-US" sz="2400" dirty="0"/>
                  <a:t>P</a:t>
                </a:r>
                <a:r>
                  <a:rPr lang="en-US" sz="2400" dirty="0" smtClean="0"/>
                  <a:t>erform </a:t>
                </a:r>
                <a:r>
                  <a:rPr lang="en-US" sz="2400" dirty="0"/>
                  <a:t>a </a:t>
                </a:r>
                <a:r>
                  <a:rPr lang="en-US" sz="2400" dirty="0" smtClean="0"/>
                  <a:t>breadth-first </a:t>
                </a:r>
                <a:r>
                  <a:rPr lang="en-US" sz="2400" dirty="0"/>
                  <a:t>search on the reachability graph induced by the </a:t>
                </a:r>
                <a:r>
                  <a:rPr lang="en-US" sz="2400" dirty="0" smtClean="0"/>
                  <a:t>solution to extract shortest simple path</a:t>
                </a:r>
              </a:p>
              <a:p>
                <a:pPr lvl="1">
                  <a:buFont typeface="Wingdings" charset="2"/>
                  <a:buChar char="Ø"/>
                </a:pPr>
                <a:r>
                  <a:rPr lang="en-US" sz="2200" dirty="0"/>
                  <a:t> </a:t>
                </a:r>
                <a:r>
                  <a:rPr lang="en-US" sz="2200" dirty="0" smtClean="0"/>
                  <a:t>Directed edge </a:t>
                </a:r>
                <a14:m>
                  <m:oMath xmlns:m="http://schemas.openxmlformats.org/officeDocument/2006/math">
                    <m:sSub>
                      <m:sSubPr>
                        <m:ctrlPr>
                          <a:rPr lang="en-US" sz="2200" i="1" smtClean="0">
                            <a:latin typeface="Cambria Math" charset="0"/>
                          </a:rPr>
                        </m:ctrlPr>
                      </m:sSubPr>
                      <m:e>
                        <m:r>
                          <a:rPr lang="en-US" sz="2200" b="0" i="1" smtClean="0">
                            <a:latin typeface="Cambria Math" charset="0"/>
                          </a:rPr>
                          <m:t>𝑛</m:t>
                        </m:r>
                      </m:e>
                      <m:sub>
                        <m:r>
                          <a:rPr lang="en-US" sz="2200" b="0" i="1" smtClean="0">
                            <a:latin typeface="Cambria Math" charset="0"/>
                          </a:rPr>
                          <m:t>1</m:t>
                        </m:r>
                      </m:sub>
                    </m:sSub>
                    <m:r>
                      <m:rPr>
                        <m:nor/>
                      </m:rPr>
                      <a:rPr lang="en-US" sz="2400"/>
                      <m:t>→ </m:t>
                    </m:r>
                    <m:sSub>
                      <m:sSubPr>
                        <m:ctrlPr>
                          <a:rPr lang="en-US" sz="2200" b="0" i="1" smtClean="0">
                            <a:latin typeface="Cambria Math" charset="0"/>
                          </a:rPr>
                        </m:ctrlPr>
                      </m:sSubPr>
                      <m:e>
                        <m:r>
                          <a:rPr lang="en-US" sz="2200" b="0" i="1" smtClean="0">
                            <a:latin typeface="Cambria Math" charset="0"/>
                          </a:rPr>
                          <m:t>𝑛</m:t>
                        </m:r>
                      </m:e>
                      <m:sub>
                        <m:r>
                          <a:rPr lang="en-US" sz="2200" b="0" i="1" smtClean="0">
                            <a:latin typeface="Cambria Math" charset="0"/>
                          </a:rPr>
                          <m:t>2 </m:t>
                        </m:r>
                      </m:sub>
                    </m:sSub>
                  </m:oMath>
                </a14:m>
                <a:r>
                  <a:rPr lang="en-US" sz="2200" dirty="0" smtClean="0"/>
                  <a:t>exists if  </a:t>
                </a:r>
                <a:r>
                  <a:rPr lang="en-US" sz="2200" i="1" dirty="0" smtClean="0"/>
                  <a:t>(</a:t>
                </a:r>
                <a14:m>
                  <m:oMath xmlns:m="http://schemas.openxmlformats.org/officeDocument/2006/math">
                    <m:sSub>
                      <m:sSubPr>
                        <m:ctrlPr>
                          <a:rPr lang="en-US" sz="2200" i="1">
                            <a:latin typeface="Cambria Math" charset="0"/>
                          </a:rPr>
                        </m:ctrlPr>
                      </m:sSubPr>
                      <m:e>
                        <m:r>
                          <a:rPr lang="en-US" sz="2200" i="1">
                            <a:latin typeface="Cambria Math" charset="0"/>
                          </a:rPr>
                          <m:t>𝑛</m:t>
                        </m:r>
                      </m:e>
                      <m:sub>
                        <m:r>
                          <a:rPr lang="en-US" sz="2200" i="1">
                            <a:latin typeface="Cambria Math" charset="0"/>
                          </a:rPr>
                          <m:t>1</m:t>
                        </m:r>
                      </m:sub>
                    </m:sSub>
                  </m:oMath>
                </a14:m>
                <a:r>
                  <a:rPr lang="en-US" sz="2200" i="1" dirty="0" smtClean="0"/>
                  <a:t> , </a:t>
                </a:r>
                <a14:m>
                  <m:oMath xmlns:m="http://schemas.openxmlformats.org/officeDocument/2006/math">
                    <m:sSub>
                      <m:sSubPr>
                        <m:ctrlPr>
                          <a:rPr lang="en-US" sz="2200" i="1">
                            <a:latin typeface="Cambria Math" charset="0"/>
                          </a:rPr>
                        </m:ctrlPr>
                      </m:sSubPr>
                      <m:e>
                        <m:r>
                          <a:rPr lang="en-US" sz="2200" i="1">
                            <a:latin typeface="Cambria Math" charset="0"/>
                          </a:rPr>
                          <m:t>𝑛</m:t>
                        </m:r>
                      </m:e>
                      <m:sub>
                        <m:r>
                          <a:rPr lang="en-US" sz="2200" i="1">
                            <a:latin typeface="Cambria Math" charset="0"/>
                          </a:rPr>
                          <m:t>2 </m:t>
                        </m:r>
                      </m:sub>
                    </m:sSub>
                  </m:oMath>
                </a14:m>
                <a:r>
                  <a:rPr lang="en-US" sz="2200" i="1" dirty="0" smtClean="0"/>
                  <a:t>, pc) </a:t>
                </a:r>
                <a:r>
                  <a:rPr lang="nl-NL" sz="2400" i="1" dirty="0"/>
                  <a:t>∈ </a:t>
                </a:r>
                <a:r>
                  <a:rPr lang="nl-NL" sz="2400" i="1" dirty="0" smtClean="0"/>
                  <a:t>Fwd</a:t>
                </a:r>
                <a:r>
                  <a:rPr lang="nl-NL" sz="2400" i="1" dirty="0"/>
                  <a:t> </a:t>
                </a:r>
                <a:endParaRPr lang="nl-NL" sz="2400" i="1" dirty="0" smtClean="0"/>
              </a:p>
              <a:p>
                <a:pPr>
                  <a:lnSpc>
                    <a:spcPct val="150000"/>
                  </a:lnSpc>
                  <a:buFont typeface="Wingdings" charset="2"/>
                  <a:buChar char="Ø"/>
                </a:pPr>
                <a:r>
                  <a:rPr lang="nl-NL" sz="2400" dirty="0" err="1" smtClean="0"/>
                  <a:t>Optimization</a:t>
                </a:r>
                <a:r>
                  <a:rPr lang="nl-NL" sz="2400" dirty="0" smtClean="0"/>
                  <a:t> : </a:t>
                </a:r>
                <a:r>
                  <a:rPr lang="nl-NL" sz="2400" dirty="0" err="1" smtClean="0"/>
                  <a:t>constraints</a:t>
                </a:r>
                <a:r>
                  <a:rPr lang="nl-NL" sz="2400" dirty="0" smtClean="0"/>
                  <a:t> </a:t>
                </a:r>
                <a:r>
                  <a:rPr lang="nl-NL" sz="2400" dirty="0" err="1" smtClean="0"/>
                  <a:t>needed</a:t>
                </a:r>
                <a:r>
                  <a:rPr lang="nl-NL" sz="2400" dirty="0" smtClean="0"/>
                  <a:t> </a:t>
                </a:r>
                <a:r>
                  <a:rPr lang="nl-NL" sz="2400" dirty="0" err="1" smtClean="0"/>
                  <a:t>for</a:t>
                </a:r>
                <a:r>
                  <a:rPr lang="nl-NL" sz="2400" dirty="0" smtClean="0"/>
                  <a:t> </a:t>
                </a:r>
                <a:r>
                  <a:rPr lang="nl-NL" sz="2400" dirty="0" err="1" smtClean="0"/>
                  <a:t>unicast</a:t>
                </a:r>
                <a:r>
                  <a:rPr lang="nl-NL" sz="2400" dirty="0" smtClean="0"/>
                  <a:t> </a:t>
                </a:r>
                <a:r>
                  <a:rPr lang="nl-NL" sz="2400" dirty="0" err="1" smtClean="0"/>
                  <a:t>forwarding</a:t>
                </a:r>
                <a:endParaRPr lang="nl-NL"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21140602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Waypoint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30744"/>
                <a:ext cx="10058400" cy="4023360"/>
              </a:xfrm>
            </p:spPr>
            <p:txBody>
              <a:bodyPr>
                <a:normAutofit fontScale="92500" lnSpcReduction="10000"/>
              </a:bodyPr>
              <a:lstStyle/>
              <a:p>
                <a:pPr>
                  <a:buFont typeface="Wingdings" charset="2"/>
                  <a:buChar char="Ø"/>
                </a:pPr>
                <a:r>
                  <a:rPr lang="en-US" sz="2400" dirty="0" smtClean="0"/>
                  <a:t>Policy: s &gt;&gt; </a:t>
                </a:r>
                <a14:m>
                  <m:oMath xmlns:m="http://schemas.openxmlformats.org/officeDocument/2006/math">
                    <m:sSub>
                      <m:sSubPr>
                        <m:ctrlPr>
                          <a:rPr lang="en-US" sz="2400" i="1">
                            <a:latin typeface="Cambria Math" charset="0"/>
                          </a:rPr>
                        </m:ctrlPr>
                      </m:sSubPr>
                      <m:e>
                        <m:r>
                          <a:rPr lang="en-US" sz="2400" i="1">
                            <a:latin typeface="Cambria Math" charset="0"/>
                          </a:rPr>
                          <m:t>𝑊</m:t>
                        </m:r>
                      </m:e>
                      <m:sub>
                        <m:r>
                          <a:rPr lang="en-US" sz="2400" i="1">
                            <a:latin typeface="Cambria Math" charset="0"/>
                          </a:rPr>
                          <m:t>1</m:t>
                        </m:r>
                      </m:sub>
                    </m:sSub>
                    <m:r>
                      <a:rPr lang="en-US" sz="2400" b="0" i="1" smtClean="0">
                        <a:latin typeface="Cambria Math" charset="0"/>
                      </a:rPr>
                      <m:t>…</m:t>
                    </m:r>
                    <m:sSub>
                      <m:sSubPr>
                        <m:ctrlPr>
                          <a:rPr lang="en-US" sz="2400" i="1">
                            <a:latin typeface="Cambria Math" charset="0"/>
                          </a:rPr>
                        </m:ctrlPr>
                      </m:sSubPr>
                      <m:e>
                        <m:r>
                          <a:rPr lang="en-US" sz="2400" i="1">
                            <a:latin typeface="Cambria Math" charset="0"/>
                          </a:rPr>
                          <m:t>𝑊</m:t>
                        </m:r>
                      </m:e>
                      <m:sub>
                        <m:r>
                          <a:rPr lang="en-US" sz="2400" b="0" i="1" smtClean="0">
                            <a:latin typeface="Cambria Math" charset="0"/>
                          </a:rPr>
                          <m:t>𝑛</m:t>
                        </m:r>
                      </m:sub>
                    </m:sSub>
                  </m:oMath>
                </a14:m>
                <a:r>
                  <a:rPr lang="en-US" sz="2400" dirty="0" smtClean="0"/>
                  <a:t> &gt;&gt; d</a:t>
                </a:r>
              </a:p>
              <a:p>
                <a:pPr lvl="1">
                  <a:buFont typeface="Wingdings" charset="2"/>
                  <a:buChar char="Ø"/>
                </a:pPr>
                <a14:m>
                  <m:oMath xmlns:m="http://schemas.openxmlformats.org/officeDocument/2006/math">
                    <m:sSub>
                      <m:sSubPr>
                        <m:ctrlPr>
                          <a:rPr lang="en-US" sz="2000" i="1">
                            <a:latin typeface="Cambria Math" charset="0"/>
                          </a:rPr>
                        </m:ctrlPr>
                      </m:sSubPr>
                      <m:e>
                        <m:r>
                          <a:rPr lang="en-US" sz="2000" i="1">
                            <a:latin typeface="Cambria Math" charset="0"/>
                          </a:rPr>
                          <m:t>𝑊</m:t>
                        </m:r>
                      </m:e>
                      <m:sub>
                        <m:r>
                          <a:rPr lang="en-US" sz="2000" i="1">
                            <a:latin typeface="Cambria Math" charset="0"/>
                          </a:rPr>
                          <m:t>1</m:t>
                        </m:r>
                      </m:sub>
                    </m:sSub>
                    <m:r>
                      <a:rPr lang="en-US" sz="2000" i="1">
                        <a:latin typeface="Cambria Math" charset="0"/>
                      </a:rPr>
                      <m:t>…</m:t>
                    </m:r>
                    <m:sSub>
                      <m:sSubPr>
                        <m:ctrlPr>
                          <a:rPr lang="en-US" sz="2000" i="1">
                            <a:latin typeface="Cambria Math" charset="0"/>
                          </a:rPr>
                        </m:ctrlPr>
                      </m:sSubPr>
                      <m:e>
                        <m:r>
                          <a:rPr lang="en-US" sz="2000" i="1">
                            <a:latin typeface="Cambria Math" charset="0"/>
                          </a:rPr>
                          <m:t>𝑊</m:t>
                        </m:r>
                      </m:e>
                      <m:sub>
                        <m:r>
                          <a:rPr lang="en-US" sz="2000" i="1">
                            <a:latin typeface="Cambria Math" charset="0"/>
                          </a:rPr>
                          <m:t>𝑛</m:t>
                        </m:r>
                      </m:sub>
                    </m:sSub>
                  </m:oMath>
                </a14:m>
                <a:r>
                  <a:rPr lang="en-US" sz="2200" dirty="0" smtClean="0"/>
                  <a:t> are sets of waypoints</a:t>
                </a:r>
              </a:p>
              <a:p>
                <a:pPr lvl="1">
                  <a:buFont typeface="Wingdings" charset="2"/>
                  <a:buChar char="Ø"/>
                </a:pPr>
                <a:r>
                  <a:rPr lang="en-US" sz="2200" dirty="0" smtClean="0"/>
                  <a:t>Path must traverse all waypoints in </a:t>
                </a:r>
                <a14:m>
                  <m:oMath xmlns:m="http://schemas.openxmlformats.org/officeDocument/2006/math">
                    <m:sSub>
                      <m:sSubPr>
                        <m:ctrlPr>
                          <a:rPr lang="en-US" sz="2400" i="1">
                            <a:latin typeface="Cambria Math" charset="0"/>
                          </a:rPr>
                        </m:ctrlPr>
                      </m:sSubPr>
                      <m:e>
                        <m:r>
                          <a:rPr lang="en-US" sz="2400" i="1">
                            <a:latin typeface="Cambria Math" charset="0"/>
                          </a:rPr>
                          <m:t>𝑊</m:t>
                        </m:r>
                      </m:e>
                      <m:sub>
                        <m:r>
                          <a:rPr lang="en-US" sz="2400" i="1">
                            <a:latin typeface="Cambria Math" charset="0"/>
                          </a:rPr>
                          <m:t>1</m:t>
                        </m:r>
                      </m:sub>
                    </m:sSub>
                  </m:oMath>
                </a14:m>
                <a:r>
                  <a:rPr lang="en-US" sz="2200" dirty="0" smtClean="0"/>
                  <a:t>, then </a:t>
                </a:r>
                <a14:m>
                  <m:oMath xmlns:m="http://schemas.openxmlformats.org/officeDocument/2006/math">
                    <m:sSub>
                      <m:sSubPr>
                        <m:ctrlPr>
                          <a:rPr lang="en-US" sz="2400" i="1">
                            <a:latin typeface="Cambria Math" charset="0"/>
                          </a:rPr>
                        </m:ctrlPr>
                      </m:sSubPr>
                      <m:e>
                        <m:r>
                          <a:rPr lang="en-US" sz="2400" i="1">
                            <a:latin typeface="Cambria Math" charset="0"/>
                          </a:rPr>
                          <m:t>𝑊</m:t>
                        </m:r>
                      </m:e>
                      <m:sub>
                        <m:r>
                          <a:rPr lang="en-US" sz="2400" b="0" i="1" smtClean="0">
                            <a:latin typeface="Cambria Math" charset="0"/>
                          </a:rPr>
                          <m:t>2</m:t>
                        </m:r>
                      </m:sub>
                    </m:sSub>
                  </m:oMath>
                </a14:m>
                <a:r>
                  <a:rPr lang="en-US" sz="2200" dirty="0" smtClean="0"/>
                  <a:t> and so on.</a:t>
                </a:r>
              </a:p>
              <a:p>
                <a:pPr>
                  <a:lnSpc>
                    <a:spcPct val="150000"/>
                  </a:lnSpc>
                  <a:buFont typeface="Wingdings" charset="2"/>
                  <a:buChar char="Ø"/>
                </a:pPr>
                <a:r>
                  <a:rPr lang="en-US" sz="2400" dirty="0" smtClean="0"/>
                  <a:t>Waypoint traversal constraints: </a:t>
                </a:r>
                <a:br>
                  <a:rPr lang="en-US" sz="2400" dirty="0" smtClean="0"/>
                </a:br>
                <a:r>
                  <a:rPr lang="en-US" sz="2400" dirty="0" smtClean="0"/>
                  <a:t>		</a:t>
                </a:r>
                <a:r>
                  <a:rPr lang="en-US" sz="2600" i="1" dirty="0" smtClean="0"/>
                  <a:t>∀</a:t>
                </a:r>
                <a:r>
                  <a:rPr lang="en-US" sz="2600" i="1" dirty="0"/>
                  <a:t>w </a:t>
                </a:r>
                <a:r>
                  <a:rPr lang="en-US" sz="2600" dirty="0" smtClean="0"/>
                  <a:t>∈</a:t>
                </a:r>
                <a14:m>
                  <m:oMath xmlns:m="http://schemas.openxmlformats.org/officeDocument/2006/math">
                    <m:sSub>
                      <m:sSubPr>
                        <m:ctrlPr>
                          <a:rPr lang="en-US" sz="2600" i="1">
                            <a:latin typeface="Cambria Math" charset="0"/>
                          </a:rPr>
                        </m:ctrlPr>
                      </m:sSubPr>
                      <m:e>
                        <m:r>
                          <a:rPr lang="en-US" sz="2600" b="0" i="1" smtClean="0">
                            <a:latin typeface="Cambria Math" charset="0"/>
                          </a:rPr>
                          <m:t> </m:t>
                        </m:r>
                        <m:r>
                          <a:rPr lang="en-US" sz="2600" i="1">
                            <a:latin typeface="Cambria Math" charset="0"/>
                          </a:rPr>
                          <m:t>𝑊</m:t>
                        </m:r>
                      </m:e>
                      <m:sub>
                        <m:r>
                          <a:rPr lang="en-US" sz="2600" i="1">
                            <a:latin typeface="Cambria Math" charset="0"/>
                          </a:rPr>
                          <m:t>1</m:t>
                        </m:r>
                      </m:sub>
                    </m:sSub>
                    <m:r>
                      <a:rPr lang="en-US" sz="2600" i="1">
                        <a:latin typeface="Cambria Math" charset="0"/>
                      </a:rPr>
                      <m:t>…</m:t>
                    </m:r>
                    <m:sSub>
                      <m:sSubPr>
                        <m:ctrlPr>
                          <a:rPr lang="en-US" sz="2600" i="1">
                            <a:latin typeface="Cambria Math" charset="0"/>
                          </a:rPr>
                        </m:ctrlPr>
                      </m:sSubPr>
                      <m:e>
                        <m:r>
                          <a:rPr lang="en-US" sz="2600" i="1">
                            <a:latin typeface="Cambria Math" charset="0"/>
                          </a:rPr>
                          <m:t>𝑊</m:t>
                        </m:r>
                      </m:e>
                      <m:sub>
                        <m:r>
                          <a:rPr lang="en-US" sz="2600" i="1">
                            <a:latin typeface="Cambria Math" charset="0"/>
                          </a:rPr>
                          <m:t>𝑛</m:t>
                        </m:r>
                      </m:sub>
                    </m:sSub>
                  </m:oMath>
                </a14:m>
                <a:r>
                  <a:rPr lang="en-US" sz="2600" i="1" dirty="0" smtClean="0"/>
                  <a:t>. </a:t>
                </a:r>
                <a:r>
                  <a:rPr lang="en-US" sz="2600" i="1" dirty="0"/>
                  <a:t>∃k. </a:t>
                </a:r>
                <a:r>
                  <a:rPr lang="en-US" sz="2600" i="1" dirty="0" smtClean="0"/>
                  <a:t>Reach(w, pc, k)</a:t>
                </a:r>
              </a:p>
              <a:p>
                <a:pPr>
                  <a:lnSpc>
                    <a:spcPct val="150000"/>
                  </a:lnSpc>
                  <a:buFont typeface="Wingdings" charset="2"/>
                  <a:buChar char="Ø"/>
                </a:pPr>
                <a:r>
                  <a:rPr lang="en-US" sz="2400" i="1" dirty="0" smtClean="0"/>
                  <a:t> </a:t>
                </a:r>
                <a:r>
                  <a:rPr lang="en-US" sz="2400" dirty="0" smtClean="0"/>
                  <a:t>Ordering constraints:</a:t>
                </a:r>
                <a:br>
                  <a:rPr lang="en-US" sz="2400" dirty="0" smtClean="0"/>
                </a:br>
                <a:r>
                  <a:rPr lang="en-US" sz="2400" dirty="0" smtClean="0"/>
                  <a:t>	</a:t>
                </a:r>
                <a:r>
                  <a:rPr lang="en-US" sz="2600" dirty="0" smtClean="0"/>
                  <a:t>∀</a:t>
                </a:r>
                <a14:m>
                  <m:oMath xmlns:m="http://schemas.openxmlformats.org/officeDocument/2006/math">
                    <m:sSub>
                      <m:sSubPr>
                        <m:ctrlPr>
                          <a:rPr lang="en-US" sz="2600" i="1">
                            <a:latin typeface="Cambria Math" charset="0"/>
                          </a:rPr>
                        </m:ctrlPr>
                      </m:sSubPr>
                      <m:e>
                        <m:r>
                          <a:rPr lang="en-US" sz="2600" b="0" i="1" smtClean="0">
                            <a:latin typeface="Cambria Math" charset="0"/>
                          </a:rPr>
                          <m:t>𝑤</m:t>
                        </m:r>
                      </m:e>
                      <m:sub>
                        <m:r>
                          <a:rPr lang="en-US" sz="2600" b="0" i="1" smtClean="0">
                            <a:latin typeface="Cambria Math" charset="0"/>
                          </a:rPr>
                          <m:t>𝑖</m:t>
                        </m:r>
                      </m:sub>
                    </m:sSub>
                  </m:oMath>
                </a14:m>
                <a:r>
                  <a:rPr lang="en-US" sz="2600" dirty="0" smtClean="0"/>
                  <a:t>∈ </a:t>
                </a:r>
                <a14:m>
                  <m:oMath xmlns:m="http://schemas.openxmlformats.org/officeDocument/2006/math">
                    <m:sSub>
                      <m:sSubPr>
                        <m:ctrlPr>
                          <a:rPr lang="en-US" sz="2600" i="1">
                            <a:latin typeface="Cambria Math" charset="0"/>
                          </a:rPr>
                        </m:ctrlPr>
                      </m:sSubPr>
                      <m:e>
                        <m:r>
                          <a:rPr lang="en-US" sz="2600" i="1">
                            <a:latin typeface="Cambria Math" charset="0"/>
                          </a:rPr>
                          <m:t>𝑊</m:t>
                        </m:r>
                      </m:e>
                      <m:sub>
                        <m:r>
                          <a:rPr lang="en-US" sz="2600" b="0" i="1" smtClean="0">
                            <a:latin typeface="Cambria Math" charset="0"/>
                          </a:rPr>
                          <m:t>𝑖</m:t>
                        </m:r>
                      </m:sub>
                    </m:sSub>
                  </m:oMath>
                </a14:m>
                <a:r>
                  <a:rPr lang="en-US" sz="2600" dirty="0" smtClean="0"/>
                  <a:t>, ∀</a:t>
                </a:r>
                <a14:m>
                  <m:oMath xmlns:m="http://schemas.openxmlformats.org/officeDocument/2006/math">
                    <m:sSub>
                      <m:sSubPr>
                        <m:ctrlPr>
                          <a:rPr lang="en-US" sz="2600" i="1">
                            <a:latin typeface="Cambria Math" charset="0"/>
                          </a:rPr>
                        </m:ctrlPr>
                      </m:sSubPr>
                      <m:e>
                        <m:r>
                          <a:rPr lang="en-US" sz="2600" b="0" i="1" smtClean="0">
                            <a:latin typeface="Cambria Math" charset="0"/>
                          </a:rPr>
                          <m:t>𝑘</m:t>
                        </m:r>
                      </m:e>
                      <m:sub>
                        <m:r>
                          <a:rPr lang="en-US" sz="2600" b="0" i="1" smtClean="0">
                            <a:latin typeface="Cambria Math" charset="0"/>
                          </a:rPr>
                          <m:t>𝑖</m:t>
                        </m:r>
                      </m:sub>
                    </m:sSub>
                  </m:oMath>
                </a14:m>
                <a:r>
                  <a:rPr lang="en-US" sz="2600" dirty="0" smtClean="0"/>
                  <a:t>. </a:t>
                </a:r>
                <a:r>
                  <a:rPr lang="en-US" sz="2600" dirty="0"/>
                  <a:t>Reach</a:t>
                </a:r>
                <a:r>
                  <a:rPr lang="en-US" sz="2600" dirty="0" smtClean="0"/>
                  <a:t>(</a:t>
                </a:r>
                <a14:m>
                  <m:oMath xmlns:m="http://schemas.openxmlformats.org/officeDocument/2006/math">
                    <m:sSub>
                      <m:sSubPr>
                        <m:ctrlPr>
                          <a:rPr lang="en-US" sz="2600" i="1">
                            <a:latin typeface="Cambria Math" charset="0"/>
                          </a:rPr>
                        </m:ctrlPr>
                      </m:sSubPr>
                      <m:e>
                        <m:r>
                          <a:rPr lang="en-US" sz="2600" i="1">
                            <a:latin typeface="Cambria Math" charset="0"/>
                          </a:rPr>
                          <m:t>𝑤</m:t>
                        </m:r>
                      </m:e>
                      <m:sub>
                        <m:r>
                          <a:rPr lang="en-US" sz="2600" i="1">
                            <a:latin typeface="Cambria Math" charset="0"/>
                          </a:rPr>
                          <m:t>𝑖</m:t>
                        </m:r>
                      </m:sub>
                    </m:sSub>
                  </m:oMath>
                </a14:m>
                <a:r>
                  <a:rPr lang="en-US" sz="2600" dirty="0" smtClean="0"/>
                  <a:t>, </a:t>
                </a:r>
                <a:r>
                  <a:rPr lang="en-US" sz="2600" dirty="0"/>
                  <a:t>pc, </a:t>
                </a:r>
                <a14:m>
                  <m:oMath xmlns:m="http://schemas.openxmlformats.org/officeDocument/2006/math">
                    <m:sSub>
                      <m:sSubPr>
                        <m:ctrlPr>
                          <a:rPr lang="en-US" sz="2600" i="1">
                            <a:latin typeface="Cambria Math" charset="0"/>
                          </a:rPr>
                        </m:ctrlPr>
                      </m:sSubPr>
                      <m:e>
                        <m:r>
                          <a:rPr lang="en-US" sz="2600" i="1">
                            <a:latin typeface="Cambria Math" charset="0"/>
                          </a:rPr>
                          <m:t>𝑘</m:t>
                        </m:r>
                      </m:e>
                      <m:sub>
                        <m:r>
                          <a:rPr lang="en-US" sz="2600" i="1">
                            <a:latin typeface="Cambria Math" charset="0"/>
                          </a:rPr>
                          <m:t>𝑖</m:t>
                        </m:r>
                      </m:sub>
                    </m:sSub>
                  </m:oMath>
                </a14:m>
                <a:r>
                  <a:rPr lang="en-US" sz="2600" dirty="0"/>
                  <a:t>) </a:t>
                </a:r>
                <a:r>
                  <a:rPr lang="en-US" sz="2600" dirty="0" smtClean="0"/>
                  <a:t>⇒ </a:t>
                </a:r>
                <a:r>
                  <a:rPr lang="en-US" sz="2600" dirty="0"/>
                  <a:t>∀</a:t>
                </a:r>
                <a14:m>
                  <m:oMath xmlns:m="http://schemas.openxmlformats.org/officeDocument/2006/math">
                    <m:sSub>
                      <m:sSubPr>
                        <m:ctrlPr>
                          <a:rPr lang="en-US" sz="2600" i="1">
                            <a:latin typeface="Cambria Math" charset="0"/>
                          </a:rPr>
                        </m:ctrlPr>
                      </m:sSubPr>
                      <m:e>
                        <m:r>
                          <a:rPr lang="en-US" sz="2600" i="1">
                            <a:latin typeface="Cambria Math" charset="0"/>
                          </a:rPr>
                          <m:t>𝑤</m:t>
                        </m:r>
                      </m:e>
                      <m:sub>
                        <m:r>
                          <a:rPr lang="en-US" sz="2600" i="1">
                            <a:latin typeface="Cambria Math" charset="0"/>
                          </a:rPr>
                          <m:t>𝑖</m:t>
                        </m:r>
                        <m:r>
                          <a:rPr lang="en-US" sz="2600" b="0" i="1" smtClean="0">
                            <a:latin typeface="Cambria Math" charset="0"/>
                          </a:rPr>
                          <m:t>−1</m:t>
                        </m:r>
                      </m:sub>
                    </m:sSub>
                  </m:oMath>
                </a14:m>
                <a:r>
                  <a:rPr lang="en-US" sz="2600" dirty="0"/>
                  <a:t> </a:t>
                </a:r>
                <a:r>
                  <a:rPr lang="en-US" sz="2600" dirty="0" smtClean="0"/>
                  <a:t>∈</a:t>
                </a:r>
                <a14:m>
                  <m:oMath xmlns:m="http://schemas.openxmlformats.org/officeDocument/2006/math">
                    <m:sSub>
                      <m:sSubPr>
                        <m:ctrlPr>
                          <a:rPr lang="en-US" sz="2600" i="1">
                            <a:latin typeface="Cambria Math" charset="0"/>
                          </a:rPr>
                        </m:ctrlPr>
                      </m:sSubPr>
                      <m:e>
                        <m:r>
                          <a:rPr lang="en-US" sz="2600" b="0" i="1" smtClean="0">
                            <a:latin typeface="Cambria Math" charset="0"/>
                          </a:rPr>
                          <m:t>𝑊</m:t>
                        </m:r>
                      </m:e>
                      <m:sub>
                        <m:r>
                          <a:rPr lang="en-US" sz="2600" i="1">
                            <a:latin typeface="Cambria Math" charset="0"/>
                          </a:rPr>
                          <m:t>𝑖</m:t>
                        </m:r>
                        <m:r>
                          <a:rPr lang="en-US" sz="2600" i="1">
                            <a:latin typeface="Cambria Math" charset="0"/>
                          </a:rPr>
                          <m:t>−1</m:t>
                        </m:r>
                      </m:sub>
                    </m:sSub>
                  </m:oMath>
                </a14:m>
                <a:r>
                  <a:rPr lang="en-US" sz="2600" dirty="0" smtClean="0"/>
                  <a:t>. </a:t>
                </a:r>
                <a:br>
                  <a:rPr lang="en-US" sz="2600" dirty="0" smtClean="0"/>
                </a:br>
                <a:r>
                  <a:rPr lang="en-US" sz="2600" dirty="0" smtClean="0"/>
                  <a:t>				∃</a:t>
                </a:r>
                <a14:m>
                  <m:oMath xmlns:m="http://schemas.openxmlformats.org/officeDocument/2006/math">
                    <m:sSub>
                      <m:sSubPr>
                        <m:ctrlPr>
                          <a:rPr lang="en-US" sz="2600" i="1">
                            <a:latin typeface="Cambria Math" charset="0"/>
                          </a:rPr>
                        </m:ctrlPr>
                      </m:sSubPr>
                      <m:e>
                        <m:r>
                          <a:rPr lang="en-US" sz="2600" i="1">
                            <a:latin typeface="Cambria Math" charset="0"/>
                          </a:rPr>
                          <m:t>𝑘</m:t>
                        </m:r>
                      </m:e>
                      <m:sub>
                        <m:r>
                          <a:rPr lang="en-US" sz="2600" i="1">
                            <a:latin typeface="Cambria Math" charset="0"/>
                          </a:rPr>
                          <m:t>𝑖</m:t>
                        </m:r>
                        <m:r>
                          <a:rPr lang="en-US" sz="2600" i="1">
                            <a:latin typeface="Cambria Math" charset="0"/>
                          </a:rPr>
                          <m:t>−1</m:t>
                        </m:r>
                      </m:sub>
                    </m:sSub>
                  </m:oMath>
                </a14:m>
                <a:r>
                  <a:rPr lang="en-US" sz="2600" dirty="0" smtClean="0"/>
                  <a:t>. </a:t>
                </a:r>
                <a14:m>
                  <m:oMath xmlns:m="http://schemas.openxmlformats.org/officeDocument/2006/math">
                    <m:sSub>
                      <m:sSubPr>
                        <m:ctrlPr>
                          <a:rPr lang="en-US" sz="2600" i="1">
                            <a:latin typeface="Cambria Math" charset="0"/>
                          </a:rPr>
                        </m:ctrlPr>
                      </m:sSubPr>
                      <m:e>
                        <m:r>
                          <a:rPr lang="en-US" sz="2600" i="1">
                            <a:latin typeface="Cambria Math" charset="0"/>
                          </a:rPr>
                          <m:t>𝑘</m:t>
                        </m:r>
                      </m:e>
                      <m:sub>
                        <m:r>
                          <a:rPr lang="en-US" sz="2600" i="1">
                            <a:latin typeface="Cambria Math" charset="0"/>
                          </a:rPr>
                          <m:t>𝑖</m:t>
                        </m:r>
                        <m:r>
                          <a:rPr lang="en-US" sz="2600" b="0" i="1" smtClean="0">
                            <a:latin typeface="Cambria Math" charset="0"/>
                          </a:rPr>
                          <m:t>−1</m:t>
                        </m:r>
                      </m:sub>
                    </m:sSub>
                  </m:oMath>
                </a14:m>
                <a:r>
                  <a:rPr lang="en-US" sz="2600" dirty="0" smtClean="0"/>
                  <a:t>&lt; </a:t>
                </a:r>
                <a14:m>
                  <m:oMath xmlns:m="http://schemas.openxmlformats.org/officeDocument/2006/math">
                    <m:sSub>
                      <m:sSubPr>
                        <m:ctrlPr>
                          <a:rPr lang="en-US" sz="2600" i="1">
                            <a:latin typeface="Cambria Math" charset="0"/>
                          </a:rPr>
                        </m:ctrlPr>
                      </m:sSubPr>
                      <m:e>
                        <m:r>
                          <a:rPr lang="en-US" sz="2600" i="1">
                            <a:latin typeface="Cambria Math" charset="0"/>
                          </a:rPr>
                          <m:t>𝑘</m:t>
                        </m:r>
                      </m:e>
                      <m:sub>
                        <m:r>
                          <a:rPr lang="en-US" sz="2600" i="1">
                            <a:latin typeface="Cambria Math" charset="0"/>
                          </a:rPr>
                          <m:t>𝑖</m:t>
                        </m:r>
                      </m:sub>
                    </m:sSub>
                    <m:r>
                      <a:rPr lang="en-US" sz="2600" b="0" i="1" smtClean="0">
                        <a:latin typeface="Cambria Math" charset="0"/>
                      </a:rPr>
                      <m:t> </m:t>
                    </m:r>
                  </m:oMath>
                </a14:m>
                <a:r>
                  <a:rPr lang="en-US" sz="2600" dirty="0" smtClean="0"/>
                  <a:t>∧ Reach(</a:t>
                </a:r>
                <a14:m>
                  <m:oMath xmlns:m="http://schemas.openxmlformats.org/officeDocument/2006/math">
                    <m:sSub>
                      <m:sSubPr>
                        <m:ctrlPr>
                          <a:rPr lang="en-US" sz="2600" i="1">
                            <a:latin typeface="Cambria Math" charset="0"/>
                          </a:rPr>
                        </m:ctrlPr>
                      </m:sSubPr>
                      <m:e>
                        <m:r>
                          <a:rPr lang="en-US" sz="2600" i="1">
                            <a:latin typeface="Cambria Math" charset="0"/>
                          </a:rPr>
                          <m:t>𝑤</m:t>
                        </m:r>
                      </m:e>
                      <m:sub>
                        <m:r>
                          <a:rPr lang="en-US" sz="2600" i="1">
                            <a:latin typeface="Cambria Math" charset="0"/>
                          </a:rPr>
                          <m:t>𝑖</m:t>
                        </m:r>
                        <m:r>
                          <a:rPr lang="en-US" sz="2600" i="1">
                            <a:latin typeface="Cambria Math" charset="0"/>
                          </a:rPr>
                          <m:t>−1</m:t>
                        </m:r>
                      </m:sub>
                    </m:sSub>
                  </m:oMath>
                </a14:m>
                <a:r>
                  <a:rPr lang="en-US" sz="2600" dirty="0" smtClean="0"/>
                  <a:t>, </a:t>
                </a:r>
                <a:r>
                  <a:rPr lang="en-US" sz="2600" dirty="0"/>
                  <a:t>pc</a:t>
                </a:r>
                <a:r>
                  <a:rPr lang="en-US" sz="2600" dirty="0" smtClean="0"/>
                  <a:t>,  </a:t>
                </a:r>
                <a14:m>
                  <m:oMath xmlns:m="http://schemas.openxmlformats.org/officeDocument/2006/math">
                    <m:sSub>
                      <m:sSubPr>
                        <m:ctrlPr>
                          <a:rPr lang="en-US" sz="2600" i="1">
                            <a:latin typeface="Cambria Math" charset="0"/>
                          </a:rPr>
                        </m:ctrlPr>
                      </m:sSubPr>
                      <m:e>
                        <m:r>
                          <a:rPr lang="en-US" sz="2600" i="1">
                            <a:latin typeface="Cambria Math" charset="0"/>
                          </a:rPr>
                          <m:t>𝑘</m:t>
                        </m:r>
                      </m:e>
                      <m:sub>
                        <m:r>
                          <a:rPr lang="en-US" sz="2600" i="1">
                            <a:latin typeface="Cambria Math" charset="0"/>
                          </a:rPr>
                          <m:t>𝑖</m:t>
                        </m:r>
                        <m:r>
                          <a:rPr lang="en-US" sz="2600" i="1">
                            <a:latin typeface="Cambria Math" charset="0"/>
                          </a:rPr>
                          <m:t>−1</m:t>
                        </m:r>
                      </m:sub>
                    </m:sSub>
                  </m:oMath>
                </a14:m>
                <a:r>
                  <a:rPr lang="en-US" sz="2600" dirty="0"/>
                  <a:t>) </a:t>
                </a:r>
                <a:endParaRPr lang="en-US" sz="2600" dirty="0" smtClean="0"/>
              </a:p>
              <a:p>
                <a:pPr>
                  <a:buFont typeface="Wingdings" charset="2"/>
                  <a:buChar char="Ø"/>
                </a:pPr>
                <a:endParaRPr lang="en-US" sz="2400" dirty="0"/>
              </a:p>
              <a:p>
                <a:pPr>
                  <a:buFont typeface="Wingdings" charset="2"/>
                  <a:buChar char="Ø"/>
                </a:pPr>
                <a:endParaRPr lang="en-US" sz="2400" i="1" dirty="0"/>
              </a:p>
              <a:p>
                <a:pPr>
                  <a:buFont typeface="Wingdings" charset="2"/>
                  <a:buChar char="Ø"/>
                </a:pPr>
                <a:endParaRPr lang="en-US" sz="2400" dirty="0" smtClean="0"/>
              </a:p>
              <a:p>
                <a:pPr lvl="1">
                  <a:buFont typeface="Wingdings" charset="2"/>
                  <a:buChar char="Ø"/>
                </a:pPr>
                <a:endParaRPr lang="en-US" sz="22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30744"/>
                <a:ext cx="10058400" cy="4023360"/>
              </a:xfrm>
              <a:blipFill rotWithShape="0">
                <a:blip r:embed="rId2"/>
                <a:stretch>
                  <a:fillRect l="-1576" t="-2424" b="-954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14046030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Unicast Constraints</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charset="2"/>
              <a:buChar char="Ø"/>
            </a:pPr>
            <a:r>
              <a:rPr lang="en-US" sz="2400" dirty="0" smtClean="0"/>
              <a:t>Waypoints : Need to ensure a single path from source to destination</a:t>
            </a:r>
          </a:p>
          <a:p>
            <a:pPr>
              <a:lnSpc>
                <a:spcPct val="150000"/>
              </a:lnSpc>
              <a:buFont typeface="Wingdings" charset="2"/>
              <a:buChar char="Ø"/>
            </a:pPr>
            <a:r>
              <a:rPr lang="en-US" sz="2400" dirty="0" smtClean="0"/>
              <a:t>Forwarding Set of switch </a:t>
            </a:r>
            <a:r>
              <a:rPr lang="en-US" sz="2400" i="1" dirty="0" err="1" smtClean="0"/>
              <a:t>sw</a:t>
            </a:r>
            <a:r>
              <a:rPr lang="en-US" sz="2400" dirty="0" smtClean="0"/>
              <a:t> is the set of switches the packet is forwarded to:</a:t>
            </a:r>
            <a:r>
              <a:rPr lang="en-US" sz="2400" dirty="0"/>
              <a:t/>
            </a:r>
            <a:br>
              <a:rPr lang="en-US" sz="2400" dirty="0"/>
            </a:br>
            <a:r>
              <a:rPr lang="en-US" sz="2400" dirty="0" smtClean="0"/>
              <a:t>		</a:t>
            </a:r>
            <a:r>
              <a:rPr lang="pl-PL" sz="2400" i="1" dirty="0" err="1" smtClean="0"/>
              <a:t>FwdSet</a:t>
            </a:r>
            <a:r>
              <a:rPr lang="pl-PL" sz="2400" i="1" dirty="0" smtClean="0"/>
              <a:t>(</a:t>
            </a:r>
            <a:r>
              <a:rPr lang="pl-PL" sz="2400" i="1" dirty="0" err="1" smtClean="0"/>
              <a:t>sw</a:t>
            </a:r>
            <a:r>
              <a:rPr lang="pl-PL" sz="2400" i="1" dirty="0"/>
              <a:t>, </a:t>
            </a:r>
            <a:r>
              <a:rPr lang="pl-PL" sz="2400" i="1" dirty="0" err="1"/>
              <a:t>pc</a:t>
            </a:r>
            <a:r>
              <a:rPr lang="pl-PL" sz="2400" i="1" dirty="0"/>
              <a:t>) = {k | </a:t>
            </a:r>
            <a:r>
              <a:rPr lang="pl-PL" sz="2400" i="1" dirty="0" err="1" smtClean="0"/>
              <a:t>Fwd</a:t>
            </a:r>
            <a:r>
              <a:rPr lang="pl-PL" sz="2400" i="1" dirty="0" smtClean="0"/>
              <a:t>(</a:t>
            </a:r>
            <a:r>
              <a:rPr lang="pl-PL" sz="2400" i="1" dirty="0" err="1" smtClean="0"/>
              <a:t>sw</a:t>
            </a:r>
            <a:r>
              <a:rPr lang="pl-PL" sz="2400" i="1" dirty="0"/>
              <a:t>, k, </a:t>
            </a:r>
            <a:r>
              <a:rPr lang="pl-PL" sz="2400" i="1" dirty="0" err="1"/>
              <a:t>pc</a:t>
            </a:r>
            <a:r>
              <a:rPr lang="pl-PL" sz="2400" i="1" dirty="0"/>
              <a:t>)} </a:t>
            </a:r>
          </a:p>
          <a:p>
            <a:pPr>
              <a:lnSpc>
                <a:spcPct val="150000"/>
              </a:lnSpc>
              <a:buFont typeface="Wingdings" charset="2"/>
              <a:buChar char="Ø"/>
            </a:pPr>
            <a:r>
              <a:rPr lang="en-US" sz="2400" dirty="0"/>
              <a:t>Forwarding rules for </a:t>
            </a:r>
            <a:r>
              <a:rPr lang="en-US" sz="2400" i="1" dirty="0"/>
              <a:t>pc</a:t>
            </a:r>
            <a:r>
              <a:rPr lang="en-US" sz="2400" dirty="0"/>
              <a:t> at a switch must not be greater than </a:t>
            </a:r>
            <a:r>
              <a:rPr lang="en-US" sz="2400" dirty="0" smtClean="0"/>
              <a:t>1 :</a:t>
            </a:r>
            <a:br>
              <a:rPr lang="en-US" sz="2400" dirty="0" smtClean="0"/>
            </a:br>
            <a:r>
              <a:rPr lang="en-US" sz="2400" dirty="0" smtClean="0"/>
              <a:t>			</a:t>
            </a:r>
            <a:r>
              <a:rPr lang="pl-PL" sz="2400" i="1" dirty="0" smtClean="0"/>
              <a:t>∀</a:t>
            </a:r>
            <a:r>
              <a:rPr lang="pl-PL" sz="2400" i="1" dirty="0" err="1" smtClean="0"/>
              <a:t>sw</a:t>
            </a:r>
            <a:r>
              <a:rPr lang="pl-PL" sz="2400" i="1" dirty="0" smtClean="0"/>
              <a:t>, </a:t>
            </a:r>
            <a:r>
              <a:rPr lang="pl-PL" sz="2400" i="1" dirty="0" err="1" smtClean="0"/>
              <a:t>pc</a:t>
            </a:r>
            <a:r>
              <a:rPr lang="pl-PL" sz="2400" i="1" dirty="0" smtClean="0"/>
              <a:t>. </a:t>
            </a:r>
            <a:r>
              <a:rPr lang="pl-PL" sz="2400" dirty="0" smtClean="0"/>
              <a:t>|</a:t>
            </a:r>
            <a:r>
              <a:rPr lang="pl-PL" sz="2400" i="1" dirty="0" err="1" smtClean="0"/>
              <a:t>FwdSet</a:t>
            </a:r>
            <a:r>
              <a:rPr lang="pl-PL" sz="2400" i="1" dirty="0" smtClean="0"/>
              <a:t>(</a:t>
            </a:r>
            <a:r>
              <a:rPr lang="pl-PL" sz="2400" i="1" dirty="0" err="1" smtClean="0"/>
              <a:t>sw</a:t>
            </a:r>
            <a:r>
              <a:rPr lang="pl-PL" sz="2400" i="1" dirty="0" smtClean="0"/>
              <a:t>, </a:t>
            </a:r>
            <a:r>
              <a:rPr lang="pl-PL" sz="2400" i="1" dirty="0" err="1" smtClean="0"/>
              <a:t>pc</a:t>
            </a:r>
            <a:r>
              <a:rPr lang="pl-PL" sz="2400" i="1" dirty="0" smtClean="0"/>
              <a:t>)</a:t>
            </a:r>
            <a:r>
              <a:rPr lang="pl-PL" sz="2400" dirty="0" smtClean="0"/>
              <a:t>|</a:t>
            </a:r>
            <a:r>
              <a:rPr lang="pl-PL" sz="2400" i="1" dirty="0" smtClean="0"/>
              <a:t>≤ 1 </a:t>
            </a:r>
          </a:p>
          <a:p>
            <a:pPr>
              <a:lnSpc>
                <a:spcPct val="150000"/>
              </a:lnSpc>
              <a:buFont typeface="Wingdings" charset="2"/>
              <a:buChar char="Ø"/>
            </a:pPr>
            <a:r>
              <a:rPr lang="en-US" sz="2400" dirty="0" smtClean="0"/>
              <a:t>Expressed using SAT </a:t>
            </a:r>
          </a:p>
        </p:txBody>
      </p:sp>
      <p:sp>
        <p:nvSpPr>
          <p:cNvPr id="4" name="Slide Number Placeholder 3"/>
          <p:cNvSpPr>
            <a:spLocks noGrp="1"/>
          </p:cNvSpPr>
          <p:nvPr>
            <p:ph type="sldNum" sz="quarter" idx="12"/>
          </p:nvPr>
        </p:nvSpPr>
        <p:spPr/>
        <p:txBody>
          <a:bodyPr/>
          <a:lstStyle/>
          <a:p>
            <a:fld id="{6113E31D-E2AB-40D1-8B51-AFA5AFEF393A}" type="slidenum">
              <a:rPr lang="en-US" smtClean="0"/>
              <a:t>37</a:t>
            </a:fld>
            <a:endParaRPr lang="en-US" dirty="0"/>
          </a:p>
        </p:txBody>
      </p:sp>
    </p:spTree>
    <p:extLst>
      <p:ext uri="{BB962C8B-B14F-4D97-AF65-F5344CB8AC3E}">
        <p14:creationId xmlns:p14="http://schemas.microsoft.com/office/powerpoint/2010/main" val="20226252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Policy: </a:t>
                </a:r>
                <a14:m>
                  <m:oMath xmlns:m="http://schemas.openxmlformats.org/officeDocument/2006/math">
                    <m:sSub>
                      <m:sSubPr>
                        <m:ctrlPr>
                          <a:rPr lang="en-US" sz="2400" i="1" smtClean="0">
                            <a:latin typeface="Cambria Math" charset="0"/>
                          </a:rPr>
                        </m:ctrlPr>
                      </m:sSubPr>
                      <m:e>
                        <m:r>
                          <a:rPr lang="en-US" sz="2400" b="0" i="1" smtClean="0">
                            <a:latin typeface="Cambria Math" charset="0"/>
                          </a:rPr>
                          <m:t> </m:t>
                        </m:r>
                        <m:r>
                          <a:rPr lang="en-US" sz="2400" b="0" i="1" smtClean="0">
                            <a:latin typeface="Cambria Math" charset="0"/>
                          </a:rPr>
                          <m:t>𝑝𝑐</m:t>
                        </m:r>
                      </m:e>
                      <m:sub>
                        <m:r>
                          <a:rPr lang="en-US" sz="2400" b="0" i="1" smtClean="0">
                            <a:latin typeface="Cambria Math" charset="0"/>
                          </a:rPr>
                          <m:t>1</m:t>
                        </m:r>
                      </m:sub>
                    </m:sSub>
                  </m:oMath>
                </a14:m>
                <a:r>
                  <a:rPr lang="en-US" sz="2400" dirty="0" smtClean="0"/>
                  <a:t> ||  </a:t>
                </a:r>
                <a14:m>
                  <m:oMath xmlns:m="http://schemas.openxmlformats.org/officeDocument/2006/math">
                    <m:sSub>
                      <m:sSubPr>
                        <m:ctrlPr>
                          <a:rPr lang="en-US" sz="2400" i="1">
                            <a:latin typeface="Cambria Math" charset="0"/>
                          </a:rPr>
                        </m:ctrlPr>
                      </m:sSubPr>
                      <m:e>
                        <m:r>
                          <a:rPr lang="en-US" sz="2400" i="1">
                            <a:latin typeface="Cambria Math" charset="0"/>
                          </a:rPr>
                          <m:t>𝑝𝑐</m:t>
                        </m:r>
                      </m:e>
                      <m:sub>
                        <m:r>
                          <a:rPr lang="en-US" sz="2400" b="0" i="1" smtClean="0">
                            <a:latin typeface="Cambria Math" charset="0"/>
                          </a:rPr>
                          <m:t>2</m:t>
                        </m:r>
                      </m:sub>
                    </m:sSub>
                  </m:oMath>
                </a14:m>
                <a:r>
                  <a:rPr lang="en-US" sz="2400" dirty="0" smtClean="0"/>
                  <a:t> </a:t>
                </a:r>
              </a:p>
              <a:p>
                <a:pPr lvl="1">
                  <a:buFont typeface="Wingdings" charset="2"/>
                  <a:buChar char="Ø"/>
                </a:pPr>
                <a:r>
                  <a:rPr lang="en-US" sz="2200" dirty="0"/>
                  <a:t> </a:t>
                </a:r>
                <a:r>
                  <a:rPr lang="en-US" sz="2200" dirty="0" smtClean="0"/>
                  <a:t>Paths for </a:t>
                </a:r>
                <a14:m>
                  <m:oMath xmlns:m="http://schemas.openxmlformats.org/officeDocument/2006/math">
                    <m:sSub>
                      <m:sSubPr>
                        <m:ctrlPr>
                          <a:rPr lang="en-US" sz="2000" i="1">
                            <a:latin typeface="Cambria Math" charset="0"/>
                          </a:rPr>
                        </m:ctrlPr>
                      </m:sSubPr>
                      <m:e>
                        <m:r>
                          <a:rPr lang="en-US" sz="2000" i="1">
                            <a:latin typeface="Cambria Math" charset="0"/>
                          </a:rPr>
                          <m:t>𝑝𝑐</m:t>
                        </m:r>
                      </m:e>
                      <m:sub>
                        <m:r>
                          <a:rPr lang="en-US" sz="2000" i="1">
                            <a:latin typeface="Cambria Math" charset="0"/>
                          </a:rPr>
                          <m:t>1</m:t>
                        </m:r>
                      </m:sub>
                    </m:sSub>
                    <m:r>
                      <a:rPr lang="en-US" sz="2000" b="0" i="1" smtClean="0">
                        <a:latin typeface="Cambria Math" charset="0"/>
                      </a:rPr>
                      <m:t> </m:t>
                    </m:r>
                  </m:oMath>
                </a14:m>
                <a:r>
                  <a:rPr lang="en-US" sz="2200" dirty="0" smtClean="0"/>
                  <a:t>and </a:t>
                </a:r>
                <a14:m>
                  <m:oMath xmlns:m="http://schemas.openxmlformats.org/officeDocument/2006/math">
                    <m:sSub>
                      <m:sSubPr>
                        <m:ctrlPr>
                          <a:rPr lang="en-US" sz="2000" i="1">
                            <a:latin typeface="Cambria Math" charset="0"/>
                          </a:rPr>
                        </m:ctrlPr>
                      </m:sSubPr>
                      <m:e>
                        <m:r>
                          <a:rPr lang="en-US" sz="2000" i="1">
                            <a:latin typeface="Cambria Math" charset="0"/>
                          </a:rPr>
                          <m:t>𝑝𝑐</m:t>
                        </m:r>
                      </m:e>
                      <m:sub>
                        <m:r>
                          <a:rPr lang="en-US" sz="2000" i="1">
                            <a:latin typeface="Cambria Math" charset="0"/>
                          </a:rPr>
                          <m:t>2</m:t>
                        </m:r>
                      </m:sub>
                    </m:sSub>
                  </m:oMath>
                </a14:m>
                <a:r>
                  <a:rPr lang="en-US" sz="2200" dirty="0" smtClean="0"/>
                  <a:t> do not share a link in the same direction</a:t>
                </a:r>
              </a:p>
              <a:p>
                <a:pPr>
                  <a:buFont typeface="Wingdings" charset="2"/>
                  <a:buChar char="Ø"/>
                </a:pPr>
                <a:r>
                  <a:rPr lang="en-US" sz="2400" dirty="0" smtClean="0"/>
                  <a:t>Constraints:</a:t>
                </a:r>
                <a:br>
                  <a:rPr lang="en-US" sz="2400" dirty="0" smtClean="0"/>
                </a:br>
                <a:r>
                  <a:rPr lang="en-US" sz="2400" dirty="0" smtClean="0"/>
                  <a:t>	</a:t>
                </a:r>
                <a:r>
                  <a:rPr lang="nl-NL" sz="2400" i="1" dirty="0"/>
                  <a:t>∀</a:t>
                </a:r>
                <a14:m>
                  <m:oMath xmlns:m="http://schemas.openxmlformats.org/officeDocument/2006/math">
                    <m:sSub>
                      <m:sSubPr>
                        <m:ctrlPr>
                          <a:rPr lang="en-US" sz="2400" i="1">
                            <a:latin typeface="Cambria Math" charset="0"/>
                          </a:rPr>
                        </m:ctrlPr>
                      </m:sSubPr>
                      <m:e>
                        <m:r>
                          <a:rPr lang="en-US" sz="2400" i="1">
                            <a:latin typeface="Cambria Math" charset="0"/>
                          </a:rPr>
                          <m:t>𝑛</m:t>
                        </m:r>
                      </m:e>
                      <m:sub>
                        <m:r>
                          <a:rPr lang="en-US" sz="2400" i="1">
                            <a:latin typeface="Cambria Math" charset="0"/>
                          </a:rPr>
                          <m:t>1</m:t>
                        </m:r>
                      </m:sub>
                    </m:sSub>
                  </m:oMath>
                </a14:m>
                <a:r>
                  <a:rPr lang="nl-NL" sz="2400" i="1" dirty="0"/>
                  <a:t>. ¬(∃</a:t>
                </a:r>
                <a14:m>
                  <m:oMath xmlns:m="http://schemas.openxmlformats.org/officeDocument/2006/math">
                    <m:sSub>
                      <m:sSubPr>
                        <m:ctrlPr>
                          <a:rPr lang="en-US" sz="2400" i="1">
                            <a:latin typeface="Cambria Math" charset="0"/>
                          </a:rPr>
                        </m:ctrlPr>
                      </m:sSubPr>
                      <m:e>
                        <m:r>
                          <a:rPr lang="en-US" sz="2400" b="0" i="1" smtClean="0">
                            <a:latin typeface="Cambria Math" charset="0"/>
                          </a:rPr>
                          <m:t>𝑛</m:t>
                        </m:r>
                      </m:e>
                      <m:sub>
                        <m:r>
                          <a:rPr lang="en-US" sz="2400" i="1">
                            <a:latin typeface="Cambria Math" charset="0"/>
                          </a:rPr>
                          <m:t>2</m:t>
                        </m:r>
                      </m:sub>
                    </m:sSub>
                  </m:oMath>
                </a14:m>
                <a:r>
                  <a:rPr lang="nl-NL" sz="2400" i="1" dirty="0" smtClean="0"/>
                  <a:t>. Fwd</a:t>
                </a:r>
                <a:r>
                  <a:rPr lang="nl-NL" sz="2400" i="1" dirty="0"/>
                  <a:t>(</a:t>
                </a:r>
                <a14:m>
                  <m:oMath xmlns:m="http://schemas.openxmlformats.org/officeDocument/2006/math">
                    <m:sSub>
                      <m:sSubPr>
                        <m:ctrlPr>
                          <a:rPr lang="en-US" sz="2400" i="1">
                            <a:latin typeface="Cambria Math" charset="0"/>
                          </a:rPr>
                        </m:ctrlPr>
                      </m:sSubPr>
                      <m:e>
                        <m:r>
                          <a:rPr lang="en-US" sz="2400" i="1">
                            <a:latin typeface="Cambria Math" charset="0"/>
                          </a:rPr>
                          <m:t>𝑛</m:t>
                        </m:r>
                      </m:e>
                      <m:sub>
                        <m:r>
                          <a:rPr lang="en-US" sz="2400" b="0" i="1" smtClean="0">
                            <a:latin typeface="Cambria Math" charset="0"/>
                          </a:rPr>
                          <m:t>1</m:t>
                        </m:r>
                      </m:sub>
                    </m:sSub>
                  </m:oMath>
                </a14:m>
                <a:r>
                  <a:rPr lang="nl-NL" sz="2400" i="1" dirty="0"/>
                  <a:t>, </a:t>
                </a:r>
                <a14:m>
                  <m:oMath xmlns:m="http://schemas.openxmlformats.org/officeDocument/2006/math">
                    <m:sSub>
                      <m:sSubPr>
                        <m:ctrlPr>
                          <a:rPr lang="en-US" sz="2400" i="1">
                            <a:latin typeface="Cambria Math" charset="0"/>
                          </a:rPr>
                        </m:ctrlPr>
                      </m:sSubPr>
                      <m:e>
                        <m:r>
                          <a:rPr lang="en-US" sz="2400" i="1">
                            <a:latin typeface="Cambria Math" charset="0"/>
                          </a:rPr>
                          <m:t>𝑛</m:t>
                        </m:r>
                      </m:e>
                      <m:sub>
                        <m:r>
                          <a:rPr lang="en-US" sz="2400" i="1">
                            <a:latin typeface="Cambria Math" charset="0"/>
                          </a:rPr>
                          <m:t>2</m:t>
                        </m:r>
                      </m:sub>
                    </m:sSub>
                  </m:oMath>
                </a14:m>
                <a:r>
                  <a:rPr lang="nl-NL" sz="2400" i="1" dirty="0"/>
                  <a:t>, </a:t>
                </a:r>
                <a14:m>
                  <m:oMath xmlns:m="http://schemas.openxmlformats.org/officeDocument/2006/math">
                    <m:sSub>
                      <m:sSubPr>
                        <m:ctrlPr>
                          <a:rPr lang="en-US" sz="2400" i="1">
                            <a:latin typeface="Cambria Math" charset="0"/>
                          </a:rPr>
                        </m:ctrlPr>
                      </m:sSubPr>
                      <m:e>
                        <m:r>
                          <a:rPr lang="en-US" sz="2400" i="1">
                            <a:latin typeface="Cambria Math" charset="0"/>
                          </a:rPr>
                          <m:t>𝑝𝑐</m:t>
                        </m:r>
                      </m:e>
                      <m:sub>
                        <m:r>
                          <a:rPr lang="en-US" sz="2400" b="0" i="1" smtClean="0">
                            <a:latin typeface="Cambria Math" charset="0"/>
                          </a:rPr>
                          <m:t>1</m:t>
                        </m:r>
                      </m:sub>
                    </m:sSub>
                  </m:oMath>
                </a14:m>
                <a:r>
                  <a:rPr lang="nl-NL" sz="2400" i="1" dirty="0"/>
                  <a:t>) ∧ </a:t>
                </a:r>
                <a:r>
                  <a:rPr lang="nl-NL" sz="2400" i="1" dirty="0" smtClean="0"/>
                  <a:t>Fwd</a:t>
                </a:r>
                <a:r>
                  <a:rPr lang="nl-NL" sz="2400" i="1" dirty="0"/>
                  <a:t>(</a:t>
                </a:r>
                <a14:m>
                  <m:oMath xmlns:m="http://schemas.openxmlformats.org/officeDocument/2006/math">
                    <m:sSub>
                      <m:sSubPr>
                        <m:ctrlPr>
                          <a:rPr lang="en-US" sz="2400" i="1">
                            <a:latin typeface="Cambria Math" charset="0"/>
                          </a:rPr>
                        </m:ctrlPr>
                      </m:sSubPr>
                      <m:e>
                        <m:r>
                          <a:rPr lang="en-US" sz="2400" i="1">
                            <a:latin typeface="Cambria Math" charset="0"/>
                          </a:rPr>
                          <m:t>𝑛</m:t>
                        </m:r>
                      </m:e>
                      <m:sub>
                        <m:r>
                          <a:rPr lang="en-US" sz="2400" i="1">
                            <a:latin typeface="Cambria Math" charset="0"/>
                          </a:rPr>
                          <m:t>1</m:t>
                        </m:r>
                      </m:sub>
                    </m:sSub>
                  </m:oMath>
                </a14:m>
                <a:r>
                  <a:rPr lang="nl-NL" sz="2400" i="1" dirty="0"/>
                  <a:t>, </a:t>
                </a:r>
                <a14:m>
                  <m:oMath xmlns:m="http://schemas.openxmlformats.org/officeDocument/2006/math">
                    <m:sSub>
                      <m:sSubPr>
                        <m:ctrlPr>
                          <a:rPr lang="en-US" sz="2400" i="1">
                            <a:latin typeface="Cambria Math" charset="0"/>
                          </a:rPr>
                        </m:ctrlPr>
                      </m:sSubPr>
                      <m:e>
                        <m:r>
                          <a:rPr lang="en-US" sz="2400" i="1">
                            <a:latin typeface="Cambria Math" charset="0"/>
                          </a:rPr>
                          <m:t>𝑛</m:t>
                        </m:r>
                      </m:e>
                      <m:sub>
                        <m:r>
                          <a:rPr lang="en-US" sz="2400" i="1">
                            <a:latin typeface="Cambria Math" charset="0"/>
                          </a:rPr>
                          <m:t>2</m:t>
                        </m:r>
                      </m:sub>
                    </m:sSub>
                  </m:oMath>
                </a14:m>
                <a:r>
                  <a:rPr lang="nl-NL" sz="2400" i="1" dirty="0"/>
                  <a:t>, </a:t>
                </a:r>
                <a14:m>
                  <m:oMath xmlns:m="http://schemas.openxmlformats.org/officeDocument/2006/math">
                    <m:sSub>
                      <m:sSubPr>
                        <m:ctrlPr>
                          <a:rPr lang="en-US" sz="2400" i="1">
                            <a:latin typeface="Cambria Math" charset="0"/>
                          </a:rPr>
                        </m:ctrlPr>
                      </m:sSubPr>
                      <m:e>
                        <m:r>
                          <a:rPr lang="en-US" sz="2400" i="1">
                            <a:latin typeface="Cambria Math" charset="0"/>
                          </a:rPr>
                          <m:t>𝑝𝑐</m:t>
                        </m:r>
                      </m:e>
                      <m:sub>
                        <m:r>
                          <a:rPr lang="en-US" sz="2400" i="1">
                            <a:latin typeface="Cambria Math" charset="0"/>
                          </a:rPr>
                          <m:t>2</m:t>
                        </m:r>
                      </m:sub>
                    </m:sSub>
                  </m:oMath>
                </a14:m>
                <a:r>
                  <a:rPr lang="nl-NL" sz="2400" i="1" dirty="0"/>
                  <a:t>)) </a:t>
                </a:r>
                <a:endParaRPr lang="nl-NL" sz="2400" i="1" dirty="0" smtClean="0"/>
              </a:p>
              <a:p>
                <a:pPr lvl="1">
                  <a:buFont typeface="Wingdings" charset="2"/>
                  <a:buChar char="Ø"/>
                </a:pPr>
                <a:r>
                  <a:rPr lang="nl-NL" sz="2200" dirty="0" smtClean="0"/>
                  <a:t>At </a:t>
                </a:r>
                <a:r>
                  <a:rPr lang="nl-NL" sz="2200" dirty="0" err="1" smtClean="0"/>
                  <a:t>any</a:t>
                </a:r>
                <a:r>
                  <a:rPr lang="nl-NL" sz="2200" dirty="0" smtClean="0"/>
                  <a:t> switch, </a:t>
                </a:r>
                <a:r>
                  <a:rPr lang="nl-NL" sz="2200" dirty="0" err="1" smtClean="0"/>
                  <a:t>both</a:t>
                </a:r>
                <a:r>
                  <a:rPr lang="nl-NL" sz="2200" dirty="0" smtClean="0"/>
                  <a:t> classes </a:t>
                </a:r>
                <a:r>
                  <a:rPr lang="nl-NL" sz="2200" dirty="0" err="1" smtClean="0"/>
                  <a:t>should</a:t>
                </a:r>
                <a:r>
                  <a:rPr lang="nl-NL" sz="2200" dirty="0" smtClean="0"/>
                  <a:t> </a:t>
                </a:r>
                <a:r>
                  <a:rPr lang="nl-NL" sz="2200" dirty="0" err="1" smtClean="0"/>
                  <a:t>not</a:t>
                </a:r>
                <a:r>
                  <a:rPr lang="nl-NL" sz="2200" dirty="0" smtClean="0"/>
                  <a:t> </a:t>
                </a:r>
                <a:r>
                  <a:rPr lang="nl-NL" sz="2200" dirty="0" err="1" smtClean="0"/>
                  <a:t>be</a:t>
                </a:r>
                <a:r>
                  <a:rPr lang="nl-NL" sz="2200" dirty="0" smtClean="0"/>
                  <a:t> </a:t>
                </a:r>
                <a:r>
                  <a:rPr lang="nl-NL" sz="2200" dirty="0" err="1" smtClean="0"/>
                  <a:t>forwarded</a:t>
                </a:r>
                <a:r>
                  <a:rPr lang="nl-NL" sz="2200" dirty="0" smtClean="0"/>
                  <a:t> </a:t>
                </a:r>
                <a:r>
                  <a:rPr lang="nl-NL" sz="2200" dirty="0" err="1" smtClean="0"/>
                  <a:t>to</a:t>
                </a:r>
                <a:r>
                  <a:rPr lang="nl-NL" sz="2200" dirty="0" smtClean="0"/>
                  <a:t> </a:t>
                </a:r>
                <a:r>
                  <a:rPr lang="nl-NL" sz="2200" dirty="0" err="1" smtClean="0"/>
                  <a:t>the</a:t>
                </a:r>
                <a:r>
                  <a:rPr lang="nl-NL" sz="2200" dirty="0" smtClean="0"/>
                  <a:t> </a:t>
                </a:r>
                <a:r>
                  <a:rPr lang="nl-NL" sz="2200" dirty="0" err="1" smtClean="0"/>
                  <a:t>same</a:t>
                </a:r>
                <a:r>
                  <a:rPr lang="nl-NL" sz="2200" dirty="0" smtClean="0"/>
                  <a:t> switch</a:t>
                </a:r>
              </a:p>
              <a:p>
                <a:pPr>
                  <a:lnSpc>
                    <a:spcPct val="150000"/>
                  </a:lnSpc>
                  <a:buFont typeface="Wingdings" charset="2"/>
                  <a:buChar char="Ø"/>
                </a:pPr>
                <a:r>
                  <a:rPr lang="nl-NL" sz="2400" dirty="0" err="1"/>
                  <a:t>U</a:t>
                </a:r>
                <a:r>
                  <a:rPr lang="nl-NL" sz="2400" dirty="0" err="1" smtClean="0"/>
                  <a:t>nicast</a:t>
                </a:r>
                <a:r>
                  <a:rPr lang="nl-NL" sz="2400" dirty="0" smtClean="0"/>
                  <a:t> </a:t>
                </a:r>
                <a:r>
                  <a:rPr lang="nl-NL" sz="2400" dirty="0" err="1" smtClean="0"/>
                  <a:t>constraints</a:t>
                </a:r>
                <a:r>
                  <a:rPr lang="nl-NL" sz="2400" dirty="0" smtClean="0"/>
                  <a:t> </a:t>
                </a:r>
                <a:r>
                  <a:rPr lang="nl-NL" sz="2400" dirty="0" err="1" smtClean="0"/>
                  <a:t>for</a:t>
                </a:r>
                <a:r>
                  <a:rPr lang="nl-NL" sz="2400" dirty="0" smtClean="0"/>
                  <a:t> a </a:t>
                </a:r>
                <a:r>
                  <a:rPr lang="nl-NL" sz="2400" dirty="0" err="1" smtClean="0"/>
                  <a:t>reachability</a:t>
                </a:r>
                <a:r>
                  <a:rPr lang="nl-NL" sz="2400" dirty="0" smtClean="0"/>
                  <a:t> policy without </a:t>
                </a:r>
                <a:r>
                  <a:rPr lang="nl-NL" sz="2400" dirty="0" err="1" smtClean="0"/>
                  <a:t>waypoints</a:t>
                </a:r>
                <a:r>
                  <a:rPr lang="nl-NL" sz="2400" dirty="0" smtClean="0"/>
                  <a:t> ?</a:t>
                </a:r>
              </a:p>
              <a:p>
                <a:pPr lvl="1">
                  <a:lnSpc>
                    <a:spcPct val="150000"/>
                  </a:lnSpc>
                  <a:buFont typeface="Wingdings" charset="2"/>
                  <a:buChar char="Ø"/>
                </a:pPr>
                <a:r>
                  <a:rPr lang="nl-NL" sz="2400" dirty="0" smtClean="0"/>
                  <a:t>NO, </a:t>
                </a:r>
                <a:r>
                  <a:rPr lang="nl-NL" sz="2200" dirty="0" err="1" smtClean="0"/>
                  <a:t>Solver</a:t>
                </a:r>
                <a:r>
                  <a:rPr lang="nl-NL" sz="2200" dirty="0" smtClean="0"/>
                  <a:t> </a:t>
                </a:r>
                <a:r>
                  <a:rPr lang="nl-NL" sz="2200" dirty="0" err="1"/>
                  <a:t>would</a:t>
                </a:r>
                <a:r>
                  <a:rPr lang="nl-NL" sz="2200" dirty="0"/>
                  <a:t> </a:t>
                </a:r>
                <a:r>
                  <a:rPr lang="nl-NL" sz="2200" dirty="0" err="1"/>
                  <a:t>discard</a:t>
                </a:r>
                <a:r>
                  <a:rPr lang="nl-NL" sz="2200" dirty="0"/>
                  <a:t> </a:t>
                </a:r>
                <a:r>
                  <a:rPr lang="nl-NL" sz="2200" dirty="0" err="1"/>
                  <a:t>the</a:t>
                </a:r>
                <a:r>
                  <a:rPr lang="nl-NL" sz="2200" dirty="0"/>
                  <a:t> </a:t>
                </a:r>
                <a:r>
                  <a:rPr lang="nl-NL" sz="2200" dirty="0" err="1"/>
                  <a:t>additional</a:t>
                </a:r>
                <a:r>
                  <a:rPr lang="nl-NL" sz="2200" dirty="0"/>
                  <a:t> </a:t>
                </a:r>
                <a:r>
                  <a:rPr lang="nl-NL" sz="2200" dirty="0" err="1"/>
                  <a:t>rules</a:t>
                </a:r>
                <a:r>
                  <a:rPr lang="nl-NL" sz="2200" dirty="0"/>
                  <a:t> </a:t>
                </a:r>
                <a:r>
                  <a:rPr lang="nl-NL" sz="2200" dirty="0" err="1"/>
                  <a:t>conflicting</a:t>
                </a:r>
                <a:r>
                  <a:rPr lang="nl-NL" sz="2200" dirty="0"/>
                  <a:t> </a:t>
                </a:r>
                <a:r>
                  <a:rPr lang="nl-NL" sz="2200" dirty="0" err="1"/>
                  <a:t>with</a:t>
                </a:r>
                <a:r>
                  <a:rPr lang="nl-NL" sz="2200" dirty="0"/>
                  <a:t> </a:t>
                </a:r>
                <a:r>
                  <a:rPr lang="nl-NL" sz="2200" dirty="0" err="1"/>
                  <a:t>another</a:t>
                </a:r>
                <a:r>
                  <a:rPr lang="nl-NL" sz="2200" dirty="0"/>
                  <a:t> </a:t>
                </a:r>
                <a:r>
                  <a:rPr lang="nl-NL" sz="2200" dirty="0" err="1"/>
                  <a:t>packet</a:t>
                </a:r>
                <a:r>
                  <a:rPr lang="nl-NL" sz="2200" dirty="0"/>
                  <a:t> class </a:t>
                </a:r>
                <a:endParaRPr lang="nl-NL" sz="2200" dirty="0" smtClean="0"/>
              </a:p>
              <a:p>
                <a:pPr>
                  <a:buFont typeface="Wingdings" charset="2"/>
                  <a:buChar char="Ø"/>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128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15143841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Capacity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10058400" cy="4315223"/>
              </a:xfrm>
            </p:spPr>
            <p:txBody>
              <a:bodyPr>
                <a:normAutofit/>
              </a:bodyPr>
              <a:lstStyle/>
              <a:p>
                <a:pPr>
                  <a:buFont typeface="Wingdings" charset="2"/>
                  <a:buChar char="Ø"/>
                </a:pPr>
                <a:r>
                  <a:rPr lang="en-US" sz="2400" dirty="0" smtClean="0"/>
                  <a:t>Policy: </a:t>
                </a:r>
                <a14:m>
                  <m:oMath xmlns:m="http://schemas.openxmlformats.org/officeDocument/2006/math">
                    <m:sSub>
                      <m:sSubPr>
                        <m:ctrlPr>
                          <a:rPr lang="en-US" sz="2400" i="1" smtClean="0">
                            <a:latin typeface="Cambria Math" charset="0"/>
                          </a:rPr>
                        </m:ctrlPr>
                      </m:sSubPr>
                      <m:e>
                        <m:r>
                          <a:rPr lang="en-US" sz="2400" b="0" i="1" smtClean="0">
                            <a:latin typeface="Cambria Math" charset="0"/>
                          </a:rPr>
                          <m:t>𝑠𝑤</m:t>
                        </m:r>
                      </m:e>
                      <m:sub>
                        <m:r>
                          <a:rPr lang="en-US" sz="2400" b="0" i="1" smtClean="0">
                            <a:latin typeface="Cambria Math" charset="0"/>
                          </a:rPr>
                          <m:t>1</m:t>
                        </m:r>
                      </m:sub>
                    </m:sSub>
                  </m:oMath>
                </a14:m>
                <a:r>
                  <a:rPr lang="pl-PL" sz="2400" dirty="0" smtClean="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b="0" i="1" smtClean="0">
                            <a:latin typeface="Cambria Math" charset="0"/>
                          </a:rPr>
                          <m:t>2</m:t>
                        </m:r>
                      </m:sub>
                    </m:sSub>
                  </m:oMath>
                </a14:m>
                <a:r>
                  <a:rPr lang="pl-PL" sz="2400" dirty="0" smtClean="0"/>
                  <a:t>: </a:t>
                </a:r>
                <a:r>
                  <a:rPr lang="pl-PL" sz="2400" dirty="0" err="1"/>
                  <a:t>ω</a:t>
                </a:r>
                <a:r>
                  <a:rPr lang="pl-PL" sz="2400" dirty="0"/>
                  <a:t> </a:t>
                </a:r>
                <a:endParaRPr lang="pl-PL" sz="2400" dirty="0" smtClean="0"/>
              </a:p>
              <a:p>
                <a:pPr>
                  <a:buFont typeface="Wingdings" charset="2"/>
                  <a:buChar char="Ø"/>
                </a:pPr>
                <a:r>
                  <a:rPr lang="pl-PL" sz="2400" i="1" dirty="0"/>
                  <a:t>C(</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1</m:t>
                        </m:r>
                      </m:sub>
                    </m:sSub>
                  </m:oMath>
                </a14:m>
                <a:r>
                  <a:rPr lang="pl-PL" sz="2400" i="1" dirty="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b="0" i="1" smtClean="0">
                            <a:latin typeface="Cambria Math" charset="0"/>
                          </a:rPr>
                          <m:t>2</m:t>
                        </m:r>
                      </m:sub>
                    </m:sSub>
                  </m:oMath>
                </a14:m>
                <a:r>
                  <a:rPr lang="pl-PL" sz="2400" i="1" dirty="0"/>
                  <a:t>, </a:t>
                </a:r>
                <a:r>
                  <a:rPr lang="pl-PL" sz="2400" i="1" dirty="0" err="1"/>
                  <a:t>pc</a:t>
                </a:r>
                <a:r>
                  <a:rPr lang="pl-PL" sz="2400" i="1" dirty="0"/>
                  <a:t>) </a:t>
                </a:r>
                <a:r>
                  <a:rPr lang="pl-PL" sz="2400" dirty="0" smtClean="0"/>
                  <a:t>:</a:t>
                </a:r>
                <a:r>
                  <a:rPr lang="pl-PL" sz="2400" i="1" dirty="0" smtClean="0"/>
                  <a:t> </a:t>
                </a:r>
                <a:r>
                  <a:rPr lang="pl-PL" sz="2400" dirty="0" err="1"/>
                  <a:t>C</a:t>
                </a:r>
                <a:r>
                  <a:rPr lang="pl-PL" sz="2400" dirty="0" err="1" smtClean="0"/>
                  <a:t>umulative</a:t>
                </a:r>
                <a:r>
                  <a:rPr lang="pl-PL" sz="2400" dirty="0" smtClean="0"/>
                  <a:t> </a:t>
                </a:r>
                <a:r>
                  <a:rPr lang="pl-PL" sz="2400" dirty="0" err="1"/>
                  <a:t>capacity</a:t>
                </a:r>
                <a:r>
                  <a:rPr lang="pl-PL" sz="2400" dirty="0"/>
                  <a:t> </a:t>
                </a:r>
                <a:r>
                  <a:rPr lang="pl-PL" sz="2400" dirty="0" err="1"/>
                  <a:t>function</a:t>
                </a:r>
                <a:r>
                  <a:rPr lang="pl-PL" sz="2400" dirty="0"/>
                  <a:t> of the link </a:t>
                </a:r>
                <a:r>
                  <a:rPr lang="pl-PL" sz="2400" dirty="0" err="1"/>
                  <a:t>used</a:t>
                </a:r>
                <a:r>
                  <a:rPr lang="pl-PL" sz="2400" dirty="0"/>
                  <a:t> by </a:t>
                </a:r>
                <a:r>
                  <a:rPr lang="pl-PL" sz="2400" dirty="0" err="1"/>
                  <a:t>all</a:t>
                </a:r>
                <a:r>
                  <a:rPr lang="pl-PL" sz="2400" dirty="0"/>
                  <a:t> </a:t>
                </a:r>
                <a:r>
                  <a:rPr lang="pl-PL" sz="2400" dirty="0" err="1"/>
                  <a:t>packet</a:t>
                </a:r>
                <a:r>
                  <a:rPr lang="pl-PL" sz="2400" dirty="0"/>
                  <a:t> </a:t>
                </a:r>
                <a:r>
                  <a:rPr lang="pl-PL" sz="2400" dirty="0" err="1"/>
                  <a:t>classes</a:t>
                </a:r>
                <a:r>
                  <a:rPr lang="pl-PL" sz="2400" dirty="0"/>
                  <a:t> less </a:t>
                </a:r>
                <a:r>
                  <a:rPr lang="pl-PL" sz="2400" dirty="0" err="1"/>
                  <a:t>than</a:t>
                </a:r>
                <a:r>
                  <a:rPr lang="pl-PL" sz="2400" dirty="0"/>
                  <a:t> </a:t>
                </a:r>
                <a:r>
                  <a:rPr lang="pl-PL" sz="2400" dirty="0" err="1"/>
                  <a:t>equal</a:t>
                </a:r>
                <a:r>
                  <a:rPr lang="pl-PL" sz="2400" dirty="0"/>
                  <a:t> to </a:t>
                </a:r>
                <a:r>
                  <a:rPr lang="pl-PL" sz="2400" i="1" dirty="0" err="1"/>
                  <a:t>pc</a:t>
                </a:r>
                <a:r>
                  <a:rPr lang="pl-PL" sz="2400" dirty="0"/>
                  <a:t>. </a:t>
                </a:r>
                <a:r>
                  <a:rPr lang="pl-PL" sz="2400" dirty="0" smtClean="0"/>
                  <a:t> </a:t>
                </a:r>
                <a:r>
                  <a:rPr lang="pl-PL" sz="2400" i="1" dirty="0" smtClean="0"/>
                  <a:t>W(</a:t>
                </a:r>
                <a:r>
                  <a:rPr lang="pl-PL" sz="2400" i="1" dirty="0" err="1" smtClean="0"/>
                  <a:t>pc</a:t>
                </a:r>
                <a:r>
                  <a:rPr lang="pl-PL" sz="2400" i="1" dirty="0" smtClean="0"/>
                  <a:t>) </a:t>
                </a:r>
                <a:r>
                  <a:rPr lang="pl-PL" sz="2400" dirty="0" smtClean="0"/>
                  <a:t>: </a:t>
                </a:r>
                <a:r>
                  <a:rPr lang="pl-PL" sz="2400" dirty="0" err="1" smtClean="0"/>
                  <a:t>Weight</a:t>
                </a:r>
                <a:r>
                  <a:rPr lang="pl-PL" sz="2400" dirty="0" smtClean="0"/>
                  <a:t> </a:t>
                </a:r>
                <a:r>
                  <a:rPr lang="pl-PL" sz="2400" dirty="0" err="1" smtClean="0"/>
                  <a:t>function</a:t>
                </a:r>
                <a:r>
                  <a:rPr lang="pl-PL" sz="2400" dirty="0" smtClean="0"/>
                  <a:t> of </a:t>
                </a:r>
                <a:r>
                  <a:rPr lang="pl-PL" sz="2400" dirty="0" err="1" smtClean="0"/>
                  <a:t>packet</a:t>
                </a:r>
                <a:r>
                  <a:rPr lang="pl-PL" sz="2400" dirty="0" smtClean="0"/>
                  <a:t> </a:t>
                </a:r>
                <a:r>
                  <a:rPr lang="pl-PL" sz="2400" dirty="0" err="1" smtClean="0"/>
                  <a:t>class</a:t>
                </a:r>
                <a:endParaRPr lang="pl-PL" sz="2400" i="1" dirty="0" smtClean="0"/>
              </a:p>
              <a:p>
                <a:pPr>
                  <a:buFont typeface="Wingdings" charset="2"/>
                  <a:buChar char="Ø"/>
                </a:pPr>
                <a:r>
                  <a:rPr lang="pl-PL" sz="2400" dirty="0" err="1" smtClean="0"/>
                  <a:t>Inductive</a:t>
                </a:r>
                <a:r>
                  <a:rPr lang="pl-PL" sz="2400" dirty="0" smtClean="0"/>
                  <a:t> </a:t>
                </a:r>
                <a:r>
                  <a:rPr lang="pl-PL" sz="2400" dirty="0" err="1" smtClean="0"/>
                  <a:t>constraints</a:t>
                </a:r>
                <a:r>
                  <a:rPr lang="pl-PL" sz="2400" dirty="0" smtClean="0"/>
                  <a:t> for the </a:t>
                </a:r>
                <a:r>
                  <a:rPr lang="pl-PL" sz="2400" dirty="0" err="1" smtClean="0"/>
                  <a:t>capacity</a:t>
                </a:r>
                <a:r>
                  <a:rPr lang="pl-PL" sz="2400" dirty="0" smtClean="0"/>
                  <a:t> </a:t>
                </a:r>
                <a:r>
                  <a:rPr lang="pl-PL" sz="2400" dirty="0" err="1" smtClean="0"/>
                  <a:t>function</a:t>
                </a:r>
                <a:r>
                  <a:rPr lang="pl-PL" sz="2400" dirty="0" smtClean="0"/>
                  <a:t> :</a:t>
                </a:r>
                <a:br>
                  <a:rPr lang="pl-PL" sz="2400" dirty="0" smtClean="0"/>
                </a:br>
                <a:r>
                  <a:rPr lang="pl-PL" sz="2400" dirty="0" smtClean="0"/>
                  <a:t>	</a:t>
                </a:r>
                <a:r>
                  <a:rPr lang="pl-PL" sz="2400" i="1" dirty="0" smtClean="0"/>
                  <a:t>∀</a:t>
                </a:r>
                <a:r>
                  <a:rPr lang="pl-PL" sz="2400" i="1" dirty="0" err="1" smtClean="0"/>
                  <a:t>pc</a:t>
                </a:r>
                <a:r>
                  <a:rPr lang="pl-PL" sz="2400" i="1" dirty="0" smtClean="0"/>
                  <a:t> &gt; 0. </a:t>
                </a:r>
                <a:r>
                  <a:rPr lang="pl-PL" sz="2400" i="1" dirty="0" err="1" smtClean="0"/>
                  <a:t>Fwd</a:t>
                </a:r>
                <a:r>
                  <a:rPr lang="pl-PL" sz="2400" i="1" dirty="0" smtClean="0"/>
                  <a:t>(</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1</m:t>
                        </m:r>
                      </m:sub>
                    </m:sSub>
                  </m:oMath>
                </a14:m>
                <a:r>
                  <a:rPr lang="pl-PL" sz="2400" i="1" dirty="0" smtClean="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2</m:t>
                        </m:r>
                      </m:sub>
                    </m:sSub>
                  </m:oMath>
                </a14:m>
                <a:r>
                  <a:rPr lang="pl-PL" sz="2400" i="1" dirty="0" smtClean="0"/>
                  <a:t>, pc) ⇒</a:t>
                </a:r>
                <a:br>
                  <a:rPr lang="pl-PL" sz="2400" i="1" dirty="0" smtClean="0"/>
                </a:br>
                <a:r>
                  <a:rPr lang="pl-PL" sz="2400" i="1" dirty="0" smtClean="0"/>
                  <a:t>		C(</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1</m:t>
                        </m:r>
                      </m:sub>
                    </m:sSub>
                  </m:oMath>
                </a14:m>
                <a:r>
                  <a:rPr lang="pl-PL" sz="2400" i="1" dirty="0" smtClean="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b="0" i="1" smtClean="0">
                            <a:latin typeface="Cambria Math" charset="0"/>
                          </a:rPr>
                          <m:t>2</m:t>
                        </m:r>
                      </m:sub>
                    </m:sSub>
                  </m:oMath>
                </a14:m>
                <a:r>
                  <a:rPr lang="pl-PL" sz="2400" i="1" dirty="0" smtClean="0"/>
                  <a:t>, </a:t>
                </a:r>
                <a:r>
                  <a:rPr lang="pl-PL" sz="2400" i="1" dirty="0" err="1" smtClean="0"/>
                  <a:t>pc</a:t>
                </a:r>
                <a:r>
                  <a:rPr lang="pl-PL" sz="2400" i="1" dirty="0" smtClean="0"/>
                  <a:t>) = C(</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1</m:t>
                        </m:r>
                      </m:sub>
                    </m:sSub>
                  </m:oMath>
                </a14:m>
                <a:r>
                  <a:rPr lang="pl-PL" sz="2400" i="1" dirty="0" smtClean="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2</m:t>
                        </m:r>
                      </m:sub>
                    </m:sSub>
                  </m:oMath>
                </a14:m>
                <a:r>
                  <a:rPr lang="pl-PL" sz="2400" i="1" dirty="0" smtClean="0"/>
                  <a:t>, </a:t>
                </a:r>
                <a:r>
                  <a:rPr lang="pl-PL" sz="2400" i="1" dirty="0" err="1" smtClean="0"/>
                  <a:t>pc</a:t>
                </a:r>
                <a:r>
                  <a:rPr lang="pl-PL" sz="2400" i="1" dirty="0" smtClean="0"/>
                  <a:t> − 1) + W (</a:t>
                </a:r>
                <a:r>
                  <a:rPr lang="pl-PL" sz="2400" i="1" dirty="0" err="1" smtClean="0"/>
                  <a:t>pc</a:t>
                </a:r>
                <a:r>
                  <a:rPr lang="pl-PL" sz="2400" i="1" dirty="0" smtClean="0"/>
                  <a:t>)</a:t>
                </a:r>
                <a:br>
                  <a:rPr lang="pl-PL" sz="2400" i="1" dirty="0" smtClean="0"/>
                </a:br>
                <a:r>
                  <a:rPr lang="pl-PL" sz="2400" dirty="0" smtClean="0"/>
                  <a:t>(</a:t>
                </a:r>
                <a:r>
                  <a:rPr lang="pl-PL" sz="2400" dirty="0" err="1" smtClean="0"/>
                  <a:t>Similarly</a:t>
                </a:r>
                <a:r>
                  <a:rPr lang="pl-PL" sz="2400" dirty="0" smtClean="0"/>
                  <a:t> for the </a:t>
                </a:r>
                <a:r>
                  <a:rPr lang="pl-PL" sz="2400" dirty="0" err="1" smtClean="0"/>
                  <a:t>case</a:t>
                </a:r>
                <a:r>
                  <a:rPr lang="pl-PL" sz="2400" dirty="0" smtClean="0"/>
                  <a:t> of </a:t>
                </a:r>
                <a:r>
                  <a:rPr lang="nl-NL" sz="2400" i="1" dirty="0"/>
                  <a:t>¬Fwd</a:t>
                </a:r>
                <a:r>
                  <a:rPr lang="nl-NL" sz="2400" i="1" dirty="0" smtClean="0"/>
                  <a:t>(</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1</m:t>
                        </m:r>
                      </m:sub>
                    </m:sSub>
                  </m:oMath>
                </a14:m>
                <a:r>
                  <a:rPr lang="pl-PL" sz="2400" i="1" dirty="0"/>
                  <a:t>, </a:t>
                </a:r>
                <a14:m>
                  <m:oMath xmlns:m="http://schemas.openxmlformats.org/officeDocument/2006/math">
                    <m:sSub>
                      <m:sSubPr>
                        <m:ctrlPr>
                          <a:rPr lang="en-US" sz="2400" i="1">
                            <a:latin typeface="Cambria Math" charset="0"/>
                          </a:rPr>
                        </m:ctrlPr>
                      </m:sSubPr>
                      <m:e>
                        <m:r>
                          <a:rPr lang="en-US" sz="2400" i="1">
                            <a:latin typeface="Cambria Math" charset="0"/>
                          </a:rPr>
                          <m:t>𝑠𝑤</m:t>
                        </m:r>
                      </m:e>
                      <m:sub>
                        <m:r>
                          <a:rPr lang="en-US" sz="2400" i="1">
                            <a:latin typeface="Cambria Math" charset="0"/>
                          </a:rPr>
                          <m:t>2</m:t>
                        </m:r>
                      </m:sub>
                    </m:sSub>
                  </m:oMath>
                </a14:m>
                <a:r>
                  <a:rPr lang="pl-PL" sz="2400" i="1" dirty="0"/>
                  <a:t>, pc) </a:t>
                </a:r>
                <a:r>
                  <a:rPr lang="pl-PL" sz="2400" i="1" dirty="0" smtClean="0"/>
                  <a:t>)</a:t>
                </a:r>
              </a:p>
              <a:p>
                <a:pPr>
                  <a:buFont typeface="Wingdings" charset="2"/>
                  <a:buChar char="Ø"/>
                </a:pPr>
                <a:r>
                  <a:rPr lang="pl-PL" sz="2400" dirty="0" err="1"/>
                  <a:t>λ</a:t>
                </a:r>
                <a:r>
                  <a:rPr lang="pl-PL" sz="2400" dirty="0"/>
                  <a:t> </a:t>
                </a:r>
                <a:r>
                  <a:rPr lang="pl-PL" sz="2400" dirty="0" err="1"/>
                  <a:t>is</a:t>
                </a:r>
                <a:r>
                  <a:rPr lang="pl-PL" sz="2400" dirty="0"/>
                  <a:t> the </a:t>
                </a:r>
                <a:r>
                  <a:rPr lang="pl-PL" sz="2400" dirty="0" err="1"/>
                  <a:t>greatest</a:t>
                </a:r>
                <a:r>
                  <a:rPr lang="pl-PL" sz="2400" dirty="0"/>
                  <a:t> </a:t>
                </a:r>
                <a:r>
                  <a:rPr lang="pl-PL" sz="2400" dirty="0" err="1" smtClean="0"/>
                  <a:t>packet</a:t>
                </a:r>
                <a:r>
                  <a:rPr lang="pl-PL" sz="2400" dirty="0" smtClean="0"/>
                  <a:t> </a:t>
                </a:r>
                <a:r>
                  <a:rPr lang="pl-PL" sz="2400" dirty="0" err="1" smtClean="0"/>
                  <a:t>class</a:t>
                </a:r>
                <a:r>
                  <a:rPr lang="pl-PL" sz="2400" dirty="0" smtClean="0"/>
                  <a:t>. </a:t>
                </a:r>
                <a:r>
                  <a:rPr lang="pl-PL" sz="2400" dirty="0" err="1" smtClean="0"/>
                  <a:t>Capacity</a:t>
                </a:r>
                <a:r>
                  <a:rPr lang="pl-PL" sz="2400" dirty="0" smtClean="0"/>
                  <a:t> </a:t>
                </a:r>
                <a:r>
                  <a:rPr lang="pl-PL" sz="2400" dirty="0" err="1" smtClean="0"/>
                  <a:t>Constraint</a:t>
                </a:r>
                <a:r>
                  <a:rPr lang="pl-PL" sz="2400" dirty="0" smtClean="0"/>
                  <a:t> </a:t>
                </a:r>
                <a:r>
                  <a:rPr lang="pl-PL" sz="2400" dirty="0" err="1" smtClean="0"/>
                  <a:t>using</a:t>
                </a:r>
                <a:r>
                  <a:rPr lang="pl-PL" sz="2400" dirty="0" smtClean="0"/>
                  <a:t> LIA :  </a:t>
                </a:r>
                <a:br>
                  <a:rPr lang="pl-PL" sz="2400" dirty="0" smtClean="0"/>
                </a:br>
                <a:r>
                  <a:rPr lang="pl-PL" sz="2400" dirty="0" smtClean="0"/>
                  <a:t>			C(</a:t>
                </a:r>
                <a14:m>
                  <m:oMath xmlns:m="http://schemas.openxmlformats.org/officeDocument/2006/math">
                    <m:sSub>
                      <m:sSubPr>
                        <m:ctrlPr>
                          <a:rPr lang="en-US" sz="2400" i="1">
                            <a:latin typeface="Cambria Math" charset="0"/>
                          </a:rPr>
                        </m:ctrlPr>
                      </m:sSubPr>
                      <m:e>
                        <m:r>
                          <a:rPr lang="en-US" sz="2400" b="0" i="1">
                            <a:latin typeface="Cambria Math" charset="0"/>
                          </a:rPr>
                          <m:t>𝑠𝑤</m:t>
                        </m:r>
                      </m:e>
                      <m:sub>
                        <m:r>
                          <a:rPr lang="en-US" sz="2400" b="0" i="1">
                            <a:latin typeface="Cambria Math" charset="0"/>
                          </a:rPr>
                          <m:t>1</m:t>
                        </m:r>
                      </m:sub>
                    </m:sSub>
                  </m:oMath>
                </a14:m>
                <a:r>
                  <a:rPr lang="pl-PL" sz="2400" i="1" dirty="0"/>
                  <a:t>, </a:t>
                </a:r>
                <a14:m>
                  <m:oMath xmlns:m="http://schemas.openxmlformats.org/officeDocument/2006/math">
                    <m:sSub>
                      <m:sSubPr>
                        <m:ctrlPr>
                          <a:rPr lang="en-US" sz="2400" i="1">
                            <a:latin typeface="Cambria Math" charset="0"/>
                          </a:rPr>
                        </m:ctrlPr>
                      </m:sSubPr>
                      <m:e>
                        <m:r>
                          <a:rPr lang="en-US" sz="2400" b="0" i="1">
                            <a:latin typeface="Cambria Math" charset="0"/>
                          </a:rPr>
                          <m:t>𝑠𝑤</m:t>
                        </m:r>
                      </m:e>
                      <m:sub>
                        <m:r>
                          <a:rPr lang="en-US" sz="2400" b="0" i="1">
                            <a:latin typeface="Cambria Math" charset="0"/>
                          </a:rPr>
                          <m:t>2</m:t>
                        </m:r>
                      </m:sub>
                    </m:sSub>
                  </m:oMath>
                </a14:m>
                <a:r>
                  <a:rPr lang="pl-PL" sz="2400" dirty="0" smtClean="0"/>
                  <a:t>, </a:t>
                </a:r>
                <a:r>
                  <a:rPr lang="pl-PL" sz="2400" dirty="0" err="1"/>
                  <a:t>λ</a:t>
                </a:r>
                <a:r>
                  <a:rPr lang="pl-PL" sz="2400" dirty="0"/>
                  <a:t>) ≤ </a:t>
                </a:r>
                <a:r>
                  <a:rPr lang="pl-PL" sz="2400" dirty="0" err="1" smtClean="0"/>
                  <a:t>ω</a:t>
                </a:r>
                <a:endParaRPr lang="pl-PL" sz="2400" i="1" dirty="0"/>
              </a:p>
              <a:p>
                <a:pPr>
                  <a:buFont typeface="Wingdings" charset="2"/>
                  <a:buChar char="Ø"/>
                </a:pPr>
                <a:endParaRPr lang="pl-PL" sz="2200" dirty="0"/>
              </a:p>
              <a:p>
                <a:pPr>
                  <a:buFont typeface="Wingdings" charset="2"/>
                  <a:buChar char="Ø"/>
                </a:pPr>
                <a:endParaRPr lang="pl-PL" sz="2400" dirty="0"/>
              </a:p>
              <a:p>
                <a:pPr>
                  <a:buFont typeface="Wingdings" charset="2"/>
                  <a:buChar char="Ø"/>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10058400" cy="4315223"/>
              </a:xfrm>
              <a:blipFill rotWithShape="0">
                <a:blip r:embed="rId3"/>
                <a:stretch>
                  <a:fillRect l="-1697" t="-1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20666388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Network Policies</a:t>
            </a:r>
            <a:endParaRPr lang="en-US" dirty="0"/>
          </a:p>
        </p:txBody>
      </p:sp>
      <p:grpSp>
        <p:nvGrpSpPr>
          <p:cNvPr id="59" name="Group 58"/>
          <p:cNvGrpSpPr/>
          <p:nvPr/>
        </p:nvGrpSpPr>
        <p:grpSpPr>
          <a:xfrm>
            <a:off x="6543791" y="1915726"/>
            <a:ext cx="4858777" cy="4304578"/>
            <a:chOff x="7092437" y="1899101"/>
            <a:chExt cx="4858777" cy="4304578"/>
          </a:xfrm>
        </p:grpSpPr>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77063" y="5387168"/>
              <a:ext cx="837167" cy="801059"/>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66687" y="5402620"/>
              <a:ext cx="837167" cy="801059"/>
            </a:xfrm>
            <a:prstGeom prst="rect">
              <a:avLst/>
            </a:prstGeom>
          </p:spPr>
        </p:pic>
        <p:sp>
          <p:nvSpPr>
            <p:cNvPr id="4" name="Oval 3"/>
            <p:cNvSpPr/>
            <p:nvPr/>
          </p:nvSpPr>
          <p:spPr>
            <a:xfrm>
              <a:off x="7123537" y="453915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7</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8412727" y="453915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8</a:t>
              </a:r>
              <a:endParaRPr lang="en-US" sz="2800" baseline="-25000" dirty="0">
                <a:solidFill>
                  <a:schemeClr val="tx1"/>
                </a:solidFill>
              </a:endParaRPr>
            </a:p>
          </p:txBody>
        </p:sp>
        <p:sp>
          <p:nvSpPr>
            <p:cNvPr id="6" name="Oval 5"/>
            <p:cNvSpPr/>
            <p:nvPr/>
          </p:nvSpPr>
          <p:spPr>
            <a:xfrm>
              <a:off x="9487650" y="4554924"/>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9</a:t>
              </a:r>
              <a:endParaRPr lang="en-US" sz="2800" spc="-150" baseline="-25000" dirty="0">
                <a:solidFill>
                  <a:schemeClr val="tx1"/>
                </a:solidFill>
              </a:endParaRPr>
            </a:p>
          </p:txBody>
        </p:sp>
        <p:sp>
          <p:nvSpPr>
            <p:cNvPr id="7" name="Oval 6"/>
            <p:cNvSpPr/>
            <p:nvPr/>
          </p:nvSpPr>
          <p:spPr>
            <a:xfrm>
              <a:off x="10779229" y="4554924"/>
              <a:ext cx="80616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10</a:t>
              </a:r>
              <a:endParaRPr lang="en-US" sz="2800" spc="-150" baseline="-25000" dirty="0">
                <a:solidFill>
                  <a:schemeClr val="tx1"/>
                </a:solidFill>
              </a:endParaRPr>
            </a:p>
          </p:txBody>
        </p:sp>
        <p:sp>
          <p:nvSpPr>
            <p:cNvPr id="8" name="Oval 7"/>
            <p:cNvSpPr/>
            <p:nvPr/>
          </p:nvSpPr>
          <p:spPr>
            <a:xfrm>
              <a:off x="7121148"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a:solidFill>
                    <a:schemeClr val="tx1"/>
                  </a:solidFill>
                </a:rPr>
                <a:t>3</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8409263"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4</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10" name="Oval 9"/>
            <p:cNvSpPr/>
            <p:nvPr/>
          </p:nvSpPr>
          <p:spPr>
            <a:xfrm>
              <a:off x="9487650" y="328221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5</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10779229" y="3282215"/>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6</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a:off x="8409263" y="1899101"/>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a:solidFill>
                    <a:schemeClr val="tx1"/>
                  </a:solidFill>
                </a:rPr>
                <a:t>1</a:t>
              </a:r>
            </a:p>
          </p:txBody>
        </p:sp>
        <p:sp>
          <p:nvSpPr>
            <p:cNvPr id="13" name="Oval 12"/>
            <p:cNvSpPr/>
            <p:nvPr/>
          </p:nvSpPr>
          <p:spPr>
            <a:xfrm>
              <a:off x="9487650" y="1901537"/>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2</a:t>
              </a:r>
              <a:endParaRPr lang="en-US" sz="2800" baseline="-25000" dirty="0">
                <a:ln w="0"/>
                <a:solidFill>
                  <a:schemeClr val="tx1"/>
                </a:solidFill>
                <a:effectLst>
                  <a:outerShdw blurRad="38100" dist="19050" dir="2700000" algn="tl" rotWithShape="0">
                    <a:schemeClr val="dk1">
                      <a:alpha val="40000"/>
                    </a:schemeClr>
                  </a:outerShdw>
                </a:effectLst>
              </a:endParaRPr>
            </a:p>
          </p:txBody>
        </p:sp>
        <p:cxnSp>
          <p:nvCxnSpPr>
            <p:cNvPr id="14" name="Straight Connector 13"/>
            <p:cNvCxnSpPr>
              <a:endCxn id="35" idx="0"/>
            </p:cNvCxnSpPr>
            <p:nvPr/>
          </p:nvCxnSpPr>
          <p:spPr>
            <a:xfrm>
              <a:off x="7490204" y="4005517"/>
              <a:ext cx="238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78319" y="4005517"/>
              <a:ext cx="3464"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90204" y="2622402"/>
              <a:ext cx="1288115"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148285" y="4005516"/>
              <a:ext cx="0"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56706" y="4005517"/>
              <a:ext cx="0"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490204" y="2624838"/>
              <a:ext cx="2366502" cy="657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778319" y="2624838"/>
              <a:ext cx="1078387" cy="657378"/>
            </a:xfrm>
            <a:prstGeom prst="line">
              <a:avLst/>
            </a:prstGeom>
            <a:ln w="2222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8778319" y="2622402"/>
              <a:ext cx="1078387"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78319" y="2622402"/>
              <a:ext cx="2369966" cy="6598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56706" y="2624838"/>
              <a:ext cx="1291579" cy="657377"/>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Straight Connector 23"/>
            <p:cNvCxnSpPr>
              <a:stCxn id="35" idx="0"/>
            </p:cNvCxnSpPr>
            <p:nvPr/>
          </p:nvCxnSpPr>
          <p:spPr>
            <a:xfrm flipV="1">
              <a:off x="7492593" y="4005517"/>
              <a:ext cx="1285726"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7490204" y="4005517"/>
              <a:ext cx="129157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856706" y="4005516"/>
              <a:ext cx="1291579"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9856706" y="4005517"/>
              <a:ext cx="1291579"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35" idx="4"/>
            </p:cNvCxnSpPr>
            <p:nvPr/>
          </p:nvCxnSpPr>
          <p:spPr>
            <a:xfrm flipV="1">
              <a:off x="7490204" y="5262459"/>
              <a:ext cx="2389" cy="2494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48285" y="5278225"/>
              <a:ext cx="521906" cy="264557"/>
            </a:xfrm>
            <a:prstGeom prst="line">
              <a:avLst/>
            </a:prstGeom>
            <a:ln w="2222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10662868" y="5278225"/>
              <a:ext cx="485417" cy="264557"/>
            </a:xfrm>
            <a:prstGeom prst="line">
              <a:avLst/>
            </a:prstGeom>
            <a:ln w="22225"/>
          </p:spPr>
          <p:style>
            <a:lnRef idx="1">
              <a:schemeClr val="dk1"/>
            </a:lnRef>
            <a:fillRef idx="0">
              <a:schemeClr val="dk1"/>
            </a:fillRef>
            <a:effectRef idx="0">
              <a:schemeClr val="dk1"/>
            </a:effectRef>
            <a:fontRef idx="minor">
              <a:schemeClr val="tx1"/>
            </a:fontRef>
          </p:style>
        </p:cxnSp>
        <p:cxnSp>
          <p:nvCxnSpPr>
            <p:cNvPr id="35" name="Straight Connector 34"/>
            <p:cNvCxnSpPr>
              <a:stCxn id="35" idx="4"/>
            </p:cNvCxnSpPr>
            <p:nvPr/>
          </p:nvCxnSpPr>
          <p:spPr>
            <a:xfrm flipH="1">
              <a:off x="8778319" y="5262459"/>
              <a:ext cx="3464" cy="280323"/>
            </a:xfrm>
            <a:prstGeom prst="line">
              <a:avLst/>
            </a:prstGeom>
            <a:ln w="22225"/>
          </p:spPr>
          <p:style>
            <a:lnRef idx="1">
              <a:schemeClr val="dk1"/>
            </a:lnRef>
            <a:fillRef idx="0">
              <a:schemeClr val="dk1"/>
            </a:fillRef>
            <a:effectRef idx="0">
              <a:schemeClr val="dk1"/>
            </a:effectRef>
            <a:fontRef idx="minor">
              <a:schemeClr val="tx1"/>
            </a:fontRef>
          </p:style>
        </p:cxnSp>
        <p:pic>
          <p:nvPicPr>
            <p:cNvPr id="48" name="Picture 47" descr="desktop-and-monitor1.png"/>
            <p:cNvPicPr>
              <a:picLocks noChangeAspect="1"/>
            </p:cNvPicPr>
            <p:nvPr/>
          </p:nvPicPr>
          <p:blipFill>
            <a:blip r:embed="rId4" cstate="print"/>
            <a:stretch>
              <a:fillRect/>
            </a:stretch>
          </p:blipFill>
          <p:spPr>
            <a:xfrm>
              <a:off x="7092437" y="5456380"/>
              <a:ext cx="795534" cy="566461"/>
            </a:xfrm>
            <a:prstGeom prst="rect">
              <a:avLst/>
            </a:prstGeom>
          </p:spPr>
        </p:pic>
        <p:pic>
          <p:nvPicPr>
            <p:cNvPr id="49" name="Picture 48" descr="desktop-and-monitor1.png"/>
            <p:cNvPicPr>
              <a:picLocks noChangeAspect="1"/>
            </p:cNvPicPr>
            <p:nvPr/>
          </p:nvPicPr>
          <p:blipFill>
            <a:blip r:embed="rId4" cstate="print"/>
            <a:stretch>
              <a:fillRect/>
            </a:stretch>
          </p:blipFill>
          <p:spPr>
            <a:xfrm>
              <a:off x="11155680" y="5442825"/>
              <a:ext cx="795534" cy="566461"/>
            </a:xfrm>
            <a:prstGeom prst="rect">
              <a:avLst/>
            </a:prstGeom>
          </p:spPr>
        </p:pic>
        <p:pic>
          <p:nvPicPr>
            <p:cNvPr id="53" name="Picture 52" descr="middlebox_ips.png"/>
            <p:cNvPicPr>
              <a:picLocks noChangeAspect="1"/>
            </p:cNvPicPr>
            <p:nvPr/>
          </p:nvPicPr>
          <p:blipFill>
            <a:blip r:embed="rId5" cstate="print"/>
            <a:stretch>
              <a:fillRect/>
            </a:stretch>
          </p:blipFill>
          <p:spPr>
            <a:xfrm>
              <a:off x="10596202" y="1940166"/>
              <a:ext cx="559478" cy="659952"/>
            </a:xfrm>
            <a:prstGeom prst="rect">
              <a:avLst/>
            </a:prstGeom>
          </p:spPr>
        </p:pic>
        <p:cxnSp>
          <p:nvCxnSpPr>
            <p:cNvPr id="56" name="Straight Connector 55"/>
            <p:cNvCxnSpPr>
              <a:stCxn id="13" idx="6"/>
              <a:endCxn id="53" idx="1"/>
            </p:cNvCxnSpPr>
            <p:nvPr/>
          </p:nvCxnSpPr>
          <p:spPr>
            <a:xfrm>
              <a:off x="10225762" y="2263188"/>
              <a:ext cx="370440" cy="6954"/>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2" name="Group 61"/>
          <p:cNvGrpSpPr/>
          <p:nvPr/>
        </p:nvGrpSpPr>
        <p:grpSpPr>
          <a:xfrm>
            <a:off x="610375" y="2098511"/>
            <a:ext cx="2014179" cy="1200329"/>
            <a:chOff x="610375" y="2098511"/>
            <a:chExt cx="2014179" cy="1200329"/>
          </a:xfrm>
        </p:grpSpPr>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75" y="2339510"/>
              <a:ext cx="536781" cy="714948"/>
            </a:xfrm>
            <a:prstGeom prst="rect">
              <a:avLst/>
            </a:prstGeom>
          </p:spPr>
        </p:pic>
        <p:sp>
          <p:nvSpPr>
            <p:cNvPr id="61" name="TextBox 60"/>
            <p:cNvSpPr txBox="1"/>
            <p:nvPr/>
          </p:nvSpPr>
          <p:spPr>
            <a:xfrm>
              <a:off x="1161514" y="2098511"/>
              <a:ext cx="1463040" cy="1200329"/>
            </a:xfrm>
            <a:prstGeom prst="rect">
              <a:avLst/>
            </a:prstGeom>
            <a:noFill/>
          </p:spPr>
          <p:txBody>
            <a:bodyPr wrap="square" rtlCol="0">
              <a:spAutoFit/>
            </a:bodyPr>
            <a:lstStyle/>
            <a:p>
              <a:r>
                <a:rPr lang="en-US" sz="2400" dirty="0" smtClean="0"/>
                <a:t>Tenant 1</a:t>
              </a:r>
            </a:p>
            <a:p>
              <a:r>
                <a:rPr lang="en-US" sz="2400" dirty="0" smtClean="0"/>
                <a:t>Network Policies</a:t>
              </a:r>
              <a:endParaRPr lang="en-US" sz="2400" dirty="0"/>
            </a:p>
          </p:txBody>
        </p:sp>
      </p:grpSp>
      <p:grpSp>
        <p:nvGrpSpPr>
          <p:cNvPr id="63" name="Group 62"/>
          <p:cNvGrpSpPr/>
          <p:nvPr/>
        </p:nvGrpSpPr>
        <p:grpSpPr>
          <a:xfrm>
            <a:off x="2637185" y="2098511"/>
            <a:ext cx="2014179" cy="1200329"/>
            <a:chOff x="610375" y="2098511"/>
            <a:chExt cx="2014179" cy="1200329"/>
          </a:xfrm>
        </p:grpSpPr>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75" y="2339510"/>
              <a:ext cx="536781" cy="714948"/>
            </a:xfrm>
            <a:prstGeom prst="rect">
              <a:avLst/>
            </a:prstGeom>
          </p:spPr>
        </p:pic>
        <p:sp>
          <p:nvSpPr>
            <p:cNvPr id="65" name="TextBox 64"/>
            <p:cNvSpPr txBox="1"/>
            <p:nvPr/>
          </p:nvSpPr>
          <p:spPr>
            <a:xfrm>
              <a:off x="1161514" y="2098511"/>
              <a:ext cx="1463040" cy="1200329"/>
            </a:xfrm>
            <a:prstGeom prst="rect">
              <a:avLst/>
            </a:prstGeom>
            <a:noFill/>
          </p:spPr>
          <p:txBody>
            <a:bodyPr wrap="square" rtlCol="0">
              <a:spAutoFit/>
            </a:bodyPr>
            <a:lstStyle/>
            <a:p>
              <a:r>
                <a:rPr lang="en-US" sz="2400" dirty="0" smtClean="0"/>
                <a:t>Tenant 2</a:t>
              </a:r>
            </a:p>
            <a:p>
              <a:r>
                <a:rPr lang="en-US" sz="2400" dirty="0" smtClean="0"/>
                <a:t>Network Policies</a:t>
              </a:r>
              <a:endParaRPr lang="en-US" sz="2400" dirty="0"/>
            </a:p>
          </p:txBody>
        </p:sp>
      </p:grpSp>
      <p:sp>
        <p:nvSpPr>
          <p:cNvPr id="66" name="TextBox 65"/>
          <p:cNvSpPr txBox="1"/>
          <p:nvPr/>
        </p:nvSpPr>
        <p:spPr>
          <a:xfrm>
            <a:off x="610375" y="3485491"/>
            <a:ext cx="4040989" cy="1200329"/>
          </a:xfrm>
          <a:prstGeom prst="rect">
            <a:avLst/>
          </a:prstGeom>
          <a:noFill/>
        </p:spPr>
        <p:txBody>
          <a:bodyPr wrap="square" rtlCol="0">
            <a:spAutoFit/>
          </a:bodyPr>
          <a:lstStyle/>
          <a:p>
            <a:r>
              <a:rPr lang="en-US" sz="2400" b="1" dirty="0" smtClean="0"/>
              <a:t>Network isolation</a:t>
            </a:r>
            <a:r>
              <a:rPr lang="en-US" sz="2400" dirty="0" smtClean="0"/>
              <a:t>: </a:t>
            </a:r>
          </a:p>
          <a:p>
            <a:r>
              <a:rPr lang="en-US" sz="2400" dirty="0" smtClean="0"/>
              <a:t>Tenant 1 and 2’s traffic must not affect each other</a:t>
            </a:r>
            <a:endParaRPr lang="en-US" sz="2400" dirty="0"/>
          </a:p>
        </p:txBody>
      </p:sp>
      <p:sp>
        <p:nvSpPr>
          <p:cNvPr id="70" name="TextBox 69"/>
          <p:cNvSpPr txBox="1"/>
          <p:nvPr/>
        </p:nvSpPr>
        <p:spPr>
          <a:xfrm>
            <a:off x="610375" y="4817419"/>
            <a:ext cx="5256260" cy="461665"/>
          </a:xfrm>
          <a:prstGeom prst="rect">
            <a:avLst/>
          </a:prstGeom>
          <a:noFill/>
        </p:spPr>
        <p:txBody>
          <a:bodyPr wrap="square" rtlCol="0">
            <a:spAutoFit/>
          </a:bodyPr>
          <a:lstStyle/>
          <a:p>
            <a:r>
              <a:rPr lang="en-US" sz="2400" b="1" dirty="0" smtClean="0"/>
              <a:t>Network </a:t>
            </a:r>
            <a:r>
              <a:rPr lang="en-US" sz="2400" b="1" dirty="0"/>
              <a:t>r</a:t>
            </a:r>
            <a:r>
              <a:rPr lang="en-US" sz="2400" b="1" dirty="0" smtClean="0"/>
              <a:t>esource </a:t>
            </a:r>
            <a:r>
              <a:rPr lang="en-US" sz="2400" b="1" dirty="0"/>
              <a:t>m</a:t>
            </a:r>
            <a:r>
              <a:rPr lang="en-US" sz="2400" b="1" dirty="0" smtClean="0"/>
              <a:t>anagement</a:t>
            </a:r>
            <a:endParaRPr lang="en-US" sz="2400" b="1" dirty="0"/>
          </a:p>
        </p:txBody>
      </p:sp>
      <p:sp>
        <p:nvSpPr>
          <p:cNvPr id="71" name="TextBox 70"/>
          <p:cNvSpPr txBox="1"/>
          <p:nvPr/>
        </p:nvSpPr>
        <p:spPr>
          <a:xfrm>
            <a:off x="610375" y="5427128"/>
            <a:ext cx="5256260" cy="461665"/>
          </a:xfrm>
          <a:prstGeom prst="rect">
            <a:avLst/>
          </a:prstGeom>
          <a:noFill/>
        </p:spPr>
        <p:txBody>
          <a:bodyPr wrap="square" rtlCol="0">
            <a:spAutoFit/>
          </a:bodyPr>
          <a:lstStyle/>
          <a:p>
            <a:r>
              <a:rPr lang="en-US" sz="2400" b="1" dirty="0" smtClean="0"/>
              <a:t>Fault tolerance </a:t>
            </a:r>
            <a:endParaRPr lang="en-US" sz="2400" b="1" dirty="0"/>
          </a:p>
        </p:txBody>
      </p:sp>
      <p:sp>
        <p:nvSpPr>
          <p:cNvPr id="28" name="Circular Arrow 27"/>
          <p:cNvSpPr/>
          <p:nvPr/>
        </p:nvSpPr>
        <p:spPr>
          <a:xfrm>
            <a:off x="7737092" y="3379034"/>
            <a:ext cx="2421421" cy="4220597"/>
          </a:xfrm>
          <a:prstGeom prst="circularArrow">
            <a:avLst>
              <a:gd name="adj1" fmla="val 17512"/>
              <a:gd name="adj2" fmla="val 1142319"/>
              <a:gd name="adj3" fmla="val 20095879"/>
              <a:gd name="adj4" fmla="val 10800000"/>
              <a:gd name="adj5" fmla="val 9605"/>
            </a:avLst>
          </a:prstGeom>
          <a:solidFill>
            <a:srgbClr val="DD4E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ircular Arrow 54"/>
          <p:cNvSpPr/>
          <p:nvPr/>
        </p:nvSpPr>
        <p:spPr>
          <a:xfrm>
            <a:off x="6828532" y="2404622"/>
            <a:ext cx="4220943" cy="5998342"/>
          </a:xfrm>
          <a:prstGeom prst="circularArrow">
            <a:avLst>
              <a:gd name="adj1" fmla="val 11070"/>
              <a:gd name="adj2" fmla="val 1045033"/>
              <a:gd name="adj3" fmla="val 20566812"/>
              <a:gd name="adj4" fmla="val 10800000"/>
              <a:gd name="adj5" fmla="val 5535"/>
            </a:avLst>
          </a:prstGeom>
          <a:solidFill>
            <a:srgbClr val="407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10114222" y="2734476"/>
            <a:ext cx="1440278" cy="400110"/>
          </a:xfrm>
          <a:prstGeom prst="rect">
            <a:avLst/>
          </a:prstGeom>
          <a:noFill/>
        </p:spPr>
        <p:txBody>
          <a:bodyPr wrap="square" rtlCol="0">
            <a:spAutoFit/>
          </a:bodyPr>
          <a:lstStyle/>
          <a:p>
            <a:r>
              <a:rPr lang="en-US" sz="2000" dirty="0" smtClean="0"/>
              <a:t>100Gbps</a:t>
            </a:r>
            <a:endParaRPr lang="en-US" sz="2000" dirty="0"/>
          </a:p>
        </p:txBody>
      </p:sp>
      <p:sp>
        <p:nvSpPr>
          <p:cNvPr id="57" name="TextBox 56"/>
          <p:cNvSpPr txBox="1"/>
          <p:nvPr/>
        </p:nvSpPr>
        <p:spPr>
          <a:xfrm>
            <a:off x="6772999" y="2562802"/>
            <a:ext cx="1440278" cy="400110"/>
          </a:xfrm>
          <a:prstGeom prst="rect">
            <a:avLst/>
          </a:prstGeom>
          <a:noFill/>
        </p:spPr>
        <p:txBody>
          <a:bodyPr wrap="square" rtlCol="0">
            <a:spAutoFit/>
          </a:bodyPr>
          <a:lstStyle/>
          <a:p>
            <a:r>
              <a:rPr lang="en-US" sz="2000" dirty="0" smtClean="0"/>
              <a:t>100Gbps</a:t>
            </a:r>
            <a:endParaRPr lang="en-US" sz="2000" dirty="0"/>
          </a:p>
        </p:txBody>
      </p:sp>
      <p:sp>
        <p:nvSpPr>
          <p:cNvPr id="58" name="TextBox 57"/>
          <p:cNvSpPr txBox="1"/>
          <p:nvPr/>
        </p:nvSpPr>
        <p:spPr>
          <a:xfrm>
            <a:off x="5900242" y="4085655"/>
            <a:ext cx="1440278" cy="400110"/>
          </a:xfrm>
          <a:prstGeom prst="rect">
            <a:avLst/>
          </a:prstGeom>
          <a:noFill/>
        </p:spPr>
        <p:txBody>
          <a:bodyPr wrap="square" rtlCol="0">
            <a:spAutoFit/>
          </a:bodyPr>
          <a:lstStyle/>
          <a:p>
            <a:r>
              <a:rPr lang="en-US" sz="2000" dirty="0" smtClean="0"/>
              <a:t>100Gbps</a:t>
            </a:r>
            <a:endParaRPr lang="en-US" sz="2000" dirty="0"/>
          </a:p>
        </p:txBody>
      </p:sp>
      <p:sp>
        <p:nvSpPr>
          <p:cNvPr id="68" name="TextBox 67"/>
          <p:cNvSpPr txBox="1"/>
          <p:nvPr/>
        </p:nvSpPr>
        <p:spPr>
          <a:xfrm>
            <a:off x="8817487" y="4069862"/>
            <a:ext cx="1440278" cy="400110"/>
          </a:xfrm>
          <a:prstGeom prst="rect">
            <a:avLst/>
          </a:prstGeom>
          <a:noFill/>
        </p:spPr>
        <p:txBody>
          <a:bodyPr wrap="square" rtlCol="0">
            <a:spAutoFit/>
          </a:bodyPr>
          <a:lstStyle/>
          <a:p>
            <a:r>
              <a:rPr lang="en-US" sz="2000" dirty="0" smtClean="0"/>
              <a:t>100 </a:t>
            </a:r>
            <a:r>
              <a:rPr lang="en-US" sz="2000" dirty="0" err="1" smtClean="0"/>
              <a:t>Gbps</a:t>
            </a:r>
            <a:endParaRPr lang="en-US" sz="2000" dirty="0"/>
          </a:p>
        </p:txBody>
      </p:sp>
      <p:sp>
        <p:nvSpPr>
          <p:cNvPr id="69" name="TextBox 68"/>
          <p:cNvSpPr txBox="1"/>
          <p:nvPr/>
        </p:nvSpPr>
        <p:spPr>
          <a:xfrm>
            <a:off x="10698891" y="4069862"/>
            <a:ext cx="1440278" cy="400110"/>
          </a:xfrm>
          <a:prstGeom prst="rect">
            <a:avLst/>
          </a:prstGeom>
          <a:noFill/>
        </p:spPr>
        <p:txBody>
          <a:bodyPr wrap="square" rtlCol="0">
            <a:spAutoFit/>
          </a:bodyPr>
          <a:lstStyle/>
          <a:p>
            <a:r>
              <a:rPr lang="en-US" sz="2000" dirty="0" smtClean="0"/>
              <a:t>100Gbps</a:t>
            </a:r>
            <a:endParaRPr lang="en-US" sz="2000" dirty="0"/>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8574" y="2511612"/>
            <a:ext cx="589939" cy="674216"/>
          </a:xfrm>
          <a:prstGeom prst="rect">
            <a:avLst/>
          </a:prstGeom>
        </p:spPr>
      </p:pic>
      <p:sp>
        <p:nvSpPr>
          <p:cNvPr id="3" name="Slide Number Placeholder 2"/>
          <p:cNvSpPr>
            <a:spLocks noGrp="1"/>
          </p:cNvSpPr>
          <p:nvPr>
            <p:ph type="sldNum" sz="quarter" idx="12"/>
          </p:nvPr>
        </p:nvSpPr>
        <p:spPr/>
        <p:txBody>
          <a:bodyPr/>
          <a:lstStyle/>
          <a:p>
            <a:fld id="{6113E31D-E2AB-40D1-8B51-AFA5AFEF393A}" type="slidenum">
              <a:rPr lang="en-US" smtClean="0"/>
              <a:t>4</a:t>
            </a:fld>
            <a:endParaRPr lang="en-US" dirty="0"/>
          </a:p>
        </p:txBody>
      </p:sp>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8711" y="2495508"/>
            <a:ext cx="589939" cy="674216"/>
          </a:xfrm>
          <a:prstGeom prst="rect">
            <a:avLst/>
          </a:prstGeom>
        </p:spPr>
      </p:pic>
    </p:spTree>
    <p:extLst>
      <p:ext uri="{BB962C8B-B14F-4D97-AF65-F5344CB8AC3E}">
        <p14:creationId xmlns:p14="http://schemas.microsoft.com/office/powerpoint/2010/main" val="1575539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0" grpId="0"/>
      <p:bldP spid="71" grpId="0"/>
      <p:bldP spid="28" grpId="0" animBg="1"/>
      <p:bldP spid="28" grpId="1" animBg="1"/>
      <p:bldP spid="55" grpId="0" animBg="1"/>
      <p:bldP spid="55" grpId="1" animBg="1"/>
      <p:bldP spid="29" grpId="0"/>
      <p:bldP spid="29" grpId="1"/>
      <p:bldP spid="57" grpId="0"/>
      <p:bldP spid="57" grpId="1"/>
      <p:bldP spid="58" grpId="0"/>
      <p:bldP spid="58" grpId="1"/>
      <p:bldP spid="68" grpId="0"/>
      <p:bldP spid="68" grpId="1"/>
      <p:bldP spid="69" grpId="0"/>
      <p:bldP spid="69" grpId="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Tactic Syntax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84048" lvl="2" indent="0">
                  <a:buNone/>
                </a:pPr>
                <a:endParaRPr lang="en-US" sz="2400" dirty="0" smtClean="0"/>
              </a:p>
              <a:p>
                <a:pPr marL="384048" lvl="2" indent="0">
                  <a:buNone/>
                </a:pPr>
                <a:endParaRPr lang="en-US" sz="2400" dirty="0" smtClean="0"/>
              </a:p>
              <a:p>
                <a:pPr marL="384048" lvl="2" indent="0">
                  <a:buNone/>
                </a:pPr>
                <a:endParaRPr lang="en-US" sz="2400" dirty="0"/>
              </a:p>
              <a:p>
                <a:pPr marL="384048" lvl="2" indent="0">
                  <a:buNone/>
                </a:pPr>
                <a:endParaRPr lang="en-US" sz="2400" dirty="0" smtClean="0"/>
              </a:p>
              <a:p>
                <a:pPr lvl="2">
                  <a:buFont typeface="Wingdings" charset="2"/>
                  <a:buChar char="Ø"/>
                </a:pPr>
                <a:r>
                  <a:rPr lang="en-US" sz="2400" dirty="0"/>
                  <a:t> </a:t>
                </a:r>
                <a14:m>
                  <m:oMath xmlns:m="http://schemas.openxmlformats.org/officeDocument/2006/math">
                    <m:sSub>
                      <m:sSubPr>
                        <m:ctrlPr>
                          <a:rPr lang="en-US" sz="2600" i="1" smtClean="0">
                            <a:latin typeface="Cambria Math" charset="0"/>
                          </a:rPr>
                        </m:ctrlPr>
                      </m:sSubPr>
                      <m:e>
                        <m:r>
                          <a:rPr lang="en-US" sz="2600" b="0" i="1" smtClean="0">
                            <a:latin typeface="Cambria Math" charset="0"/>
                          </a:rPr>
                          <m:t>𝑙</m:t>
                        </m:r>
                      </m:e>
                      <m:sub>
                        <m:r>
                          <a:rPr lang="en-US" sz="2600" b="0" i="1" smtClean="0">
                            <a:latin typeface="Cambria Math" charset="0"/>
                          </a:rPr>
                          <m:t>𝑖</m:t>
                        </m:r>
                      </m:sub>
                    </m:sSub>
                  </m:oMath>
                </a14:m>
                <a:r>
                  <a:rPr lang="en-US" sz="2600" dirty="0" smtClean="0"/>
                  <a:t> </a:t>
                </a:r>
                <a:r>
                  <a:rPr lang="en-US" sz="2600" dirty="0"/>
                  <a:t>∈ </a:t>
                </a:r>
                <a:r>
                  <a:rPr lang="en-US" sz="2600" dirty="0" err="1" smtClean="0"/>
                  <a:t>Lb</a:t>
                </a:r>
                <a:r>
                  <a:rPr lang="en-US" sz="2600" dirty="0"/>
                  <a:t>,</a:t>
                </a:r>
                <a14:m>
                  <m:oMath xmlns:m="http://schemas.openxmlformats.org/officeDocument/2006/math">
                    <m:sSub>
                      <m:sSubPr>
                        <m:ctrlPr>
                          <a:rPr lang="en-US" sz="2600" i="1">
                            <a:latin typeface="Cambria Math" charset="0"/>
                          </a:rPr>
                        </m:ctrlPr>
                      </m:sSubPr>
                      <m:e>
                        <m:r>
                          <a:rPr lang="en-US" sz="2600" b="0" i="1" smtClean="0">
                            <a:latin typeface="Cambria Math" charset="0"/>
                          </a:rPr>
                          <m:t> </m:t>
                        </m:r>
                        <m:r>
                          <a:rPr lang="en-US" sz="2600" i="1">
                            <a:latin typeface="Cambria Math" charset="0"/>
                          </a:rPr>
                          <m:t>𝑙</m:t>
                        </m:r>
                      </m:e>
                      <m:sub>
                        <m:r>
                          <a:rPr lang="en-US" sz="2600" b="0" i="1" smtClean="0">
                            <a:latin typeface="Cambria Math" charset="0"/>
                          </a:rPr>
                          <m:t>𝑠𝑟𝑐</m:t>
                        </m:r>
                      </m:sub>
                    </m:sSub>
                  </m:oMath>
                </a14:m>
                <a:r>
                  <a:rPr lang="en-US" sz="2600" dirty="0" smtClean="0"/>
                  <a:t> : source label, </a:t>
                </a:r>
                <a14:m>
                  <m:oMath xmlns:m="http://schemas.openxmlformats.org/officeDocument/2006/math">
                    <m:sSub>
                      <m:sSubPr>
                        <m:ctrlPr>
                          <a:rPr lang="en-US" sz="2600" i="1">
                            <a:latin typeface="Cambria Math" charset="0"/>
                          </a:rPr>
                        </m:ctrlPr>
                      </m:sSubPr>
                      <m:e>
                        <m:r>
                          <a:rPr lang="en-US" sz="2600" i="1">
                            <a:latin typeface="Cambria Math" charset="0"/>
                          </a:rPr>
                          <m:t> </m:t>
                        </m:r>
                        <m:r>
                          <a:rPr lang="en-US" sz="2600" i="1">
                            <a:latin typeface="Cambria Math" charset="0"/>
                          </a:rPr>
                          <m:t>𝑙</m:t>
                        </m:r>
                      </m:e>
                      <m:sub>
                        <m:r>
                          <a:rPr lang="en-US" sz="2600" b="0" i="1" smtClean="0">
                            <a:latin typeface="Cambria Math" charset="0"/>
                          </a:rPr>
                          <m:t>𝑑𝑠𝑡</m:t>
                        </m:r>
                      </m:sub>
                    </m:sSub>
                  </m:oMath>
                </a14:m>
                <a:r>
                  <a:rPr lang="en-US" sz="2600" dirty="0"/>
                  <a:t> : </a:t>
                </a:r>
                <a:r>
                  <a:rPr lang="en-US" sz="2600" dirty="0" smtClean="0"/>
                  <a:t>destination label</a:t>
                </a:r>
              </a:p>
              <a:p>
                <a:pPr lvl="2">
                  <a:buFont typeface="Wingdings" charset="2"/>
                  <a:buChar char="Ø"/>
                </a:pPr>
                <a:r>
                  <a:rPr lang="en-US" sz="2600" dirty="0" smtClean="0"/>
                  <a:t>Regular expressions are negated at the outer level to specify blacklists</a:t>
                </a:r>
              </a:p>
              <a:p>
                <a:pPr lvl="2">
                  <a:buFont typeface="Wingdings" charset="2"/>
                  <a:buChar char="Ø"/>
                </a:pPr>
                <a:r>
                  <a:rPr lang="pl-PL" sz="2600" dirty="0" smtClean="0"/>
                  <a:t> ¬(e </a:t>
                </a:r>
                <a14:m>
                  <m:oMath xmlns:m="http://schemas.openxmlformats.org/officeDocument/2006/math">
                    <m:sSup>
                      <m:sSupPr>
                        <m:ctrlPr>
                          <a:rPr lang="pl-PL" sz="2600" i="1" smtClean="0">
                            <a:latin typeface="Cambria Math" charset="0"/>
                          </a:rPr>
                        </m:ctrlPr>
                      </m:sSupPr>
                      <m:e>
                        <m:r>
                          <a:rPr lang="en-US" sz="2600" b="0" i="1" smtClean="0">
                            <a:latin typeface="Cambria Math" charset="0"/>
                          </a:rPr>
                          <m:t>.</m:t>
                        </m:r>
                      </m:e>
                      <m:sup>
                        <m:r>
                          <a:rPr lang="en-US" sz="2600" b="0" i="1" smtClean="0">
                            <a:latin typeface="Cambria Math" charset="0"/>
                          </a:rPr>
                          <m:t>𝑖</m:t>
                        </m:r>
                      </m:sup>
                    </m:sSup>
                  </m:oMath>
                </a14:m>
                <a:r>
                  <a:rPr lang="pl-PL" sz="2600" dirty="0" smtClean="0"/>
                  <a:t> c </a:t>
                </a:r>
                <a14:m>
                  <m:oMath xmlns:m="http://schemas.openxmlformats.org/officeDocument/2006/math">
                    <m:sSup>
                      <m:sSupPr>
                        <m:ctrlPr>
                          <a:rPr lang="pl-PL" sz="2600" i="1">
                            <a:latin typeface="Cambria Math" charset="0"/>
                          </a:rPr>
                        </m:ctrlPr>
                      </m:sSupPr>
                      <m:e>
                        <m:r>
                          <a:rPr lang="en-US" sz="2600" i="1">
                            <a:latin typeface="Cambria Math" charset="0"/>
                          </a:rPr>
                          <m:t>.</m:t>
                        </m:r>
                      </m:e>
                      <m:sup>
                        <m:r>
                          <a:rPr lang="en-US" sz="2600" b="0" i="1" smtClean="0">
                            <a:latin typeface="Cambria Math" charset="0"/>
                          </a:rPr>
                          <m:t>∗</m:t>
                        </m:r>
                      </m:sup>
                    </m:sSup>
                  </m:oMath>
                </a14:m>
                <a:r>
                  <a:rPr lang="pl-PL" sz="2600" dirty="0" smtClean="0"/>
                  <a:t> </a:t>
                </a:r>
                <a:r>
                  <a:rPr lang="pl-PL" sz="2600" dirty="0"/>
                  <a:t>e) </a:t>
                </a:r>
                <a:r>
                  <a:rPr lang="pl-PL" sz="2600" dirty="0" smtClean="0"/>
                  <a:t>: No </a:t>
                </a:r>
                <a:r>
                  <a:rPr lang="pl-PL" sz="2600" dirty="0" err="1" smtClean="0"/>
                  <a:t>core</a:t>
                </a:r>
                <a:r>
                  <a:rPr lang="pl-PL" sz="2600" dirty="0" smtClean="0"/>
                  <a:t> </a:t>
                </a:r>
                <a:r>
                  <a:rPr lang="pl-PL" sz="2600" dirty="0" err="1" smtClean="0"/>
                  <a:t>at</a:t>
                </a:r>
                <a:r>
                  <a:rPr lang="pl-PL" sz="2600" dirty="0" smtClean="0"/>
                  <a:t> </a:t>
                </a:r>
                <a:r>
                  <a:rPr lang="pl-PL" sz="2600" dirty="0"/>
                  <a:t>the (i+1)th step </a:t>
                </a:r>
                <a:endParaRPr lang="pl-PL" sz="2600" dirty="0" smtClean="0"/>
              </a:p>
              <a:p>
                <a:pPr lvl="2">
                  <a:buFont typeface="Wingdings" charset="2"/>
                  <a:buChar char="Ø"/>
                </a:pPr>
                <a:r>
                  <a:rPr lang="pl-PL" sz="2600" dirty="0" smtClean="0"/>
                  <a:t> ¬(</a:t>
                </a:r>
                <a:r>
                  <a:rPr lang="pl-PL" sz="2600" dirty="0"/>
                  <a:t>e </a:t>
                </a:r>
                <a14:m>
                  <m:oMath xmlns:m="http://schemas.openxmlformats.org/officeDocument/2006/math">
                    <m:sSup>
                      <m:sSupPr>
                        <m:ctrlPr>
                          <a:rPr lang="pl-PL" sz="2600" i="1">
                            <a:latin typeface="Cambria Math" charset="0"/>
                          </a:rPr>
                        </m:ctrlPr>
                      </m:sSupPr>
                      <m:e>
                        <m:r>
                          <a:rPr lang="en-US" sz="2600" i="1">
                            <a:latin typeface="Cambria Math" charset="0"/>
                          </a:rPr>
                          <m:t>.</m:t>
                        </m:r>
                      </m:e>
                      <m:sup>
                        <m:r>
                          <a:rPr lang="en-US" sz="2600" i="1">
                            <a:latin typeface="Cambria Math" charset="0"/>
                          </a:rPr>
                          <m:t>𝑖</m:t>
                        </m:r>
                      </m:sup>
                    </m:sSup>
                    <m:r>
                      <a:rPr lang="en-US" sz="2600" b="0" i="0">
                        <a:latin typeface="Cambria Math" charset="0"/>
                      </a:rPr>
                      <m:t> </m:t>
                    </m:r>
                  </m:oMath>
                </a14:m>
                <a:r>
                  <a:rPr lang="pl-PL" sz="2600" dirty="0"/>
                  <a:t> </a:t>
                </a:r>
                <a14:m>
                  <m:oMath xmlns:m="http://schemas.openxmlformats.org/officeDocument/2006/math">
                    <m:sSup>
                      <m:sSupPr>
                        <m:ctrlPr>
                          <a:rPr lang="pl-PL" sz="2600" i="1">
                            <a:latin typeface="Cambria Math" charset="0"/>
                          </a:rPr>
                        </m:ctrlPr>
                      </m:sSupPr>
                      <m:e>
                        <m:r>
                          <a:rPr lang="en-US" sz="2600" i="1">
                            <a:latin typeface="Cambria Math" charset="0"/>
                          </a:rPr>
                          <m:t>.</m:t>
                        </m:r>
                      </m:e>
                      <m:sup>
                        <m:r>
                          <a:rPr lang="en-US" sz="2600" i="1">
                            <a:latin typeface="Cambria Math" charset="0"/>
                          </a:rPr>
                          <m:t>∗</m:t>
                        </m:r>
                      </m:sup>
                    </m:sSup>
                  </m:oMath>
                </a14:m>
                <a:r>
                  <a:rPr lang="pl-PL" sz="2600" dirty="0"/>
                  <a:t> e</a:t>
                </a:r>
                <a:r>
                  <a:rPr lang="pl-PL" sz="2600" dirty="0" smtClean="0"/>
                  <a:t>) : </a:t>
                </a:r>
                <a:r>
                  <a:rPr lang="pl-PL" sz="2600" dirty="0" err="1" smtClean="0"/>
                  <a:t>Length</a:t>
                </a:r>
                <a:r>
                  <a:rPr lang="pl-PL" sz="2600" dirty="0" smtClean="0"/>
                  <a:t> &lt; i + 1 </a:t>
                </a:r>
              </a:p>
              <a:p>
                <a:pPr lvl="2">
                  <a:buFont typeface="Wingdings" charset="2"/>
                  <a:buChar char="Ø"/>
                </a:pPr>
                <a:r>
                  <a:rPr lang="pl-PL" sz="2600" dirty="0" err="1" smtClean="0"/>
                  <a:t>Conjuction</a:t>
                </a:r>
                <a:r>
                  <a:rPr lang="pl-PL" sz="2600" dirty="0" smtClean="0"/>
                  <a:t> of </a:t>
                </a:r>
                <a:r>
                  <a:rPr lang="pl-PL" sz="2600" dirty="0" err="1" smtClean="0"/>
                  <a:t>regexes</a:t>
                </a:r>
                <a:r>
                  <a:rPr lang="pl-PL" sz="2600" dirty="0" smtClean="0"/>
                  <a:t> : </a:t>
                </a:r>
                <a:r>
                  <a:rPr lang="pl-PL" sz="2600" i="1" dirty="0"/>
                  <a:t>¬(e </a:t>
                </a:r>
                <a14:m>
                  <m:oMath xmlns:m="http://schemas.openxmlformats.org/officeDocument/2006/math">
                    <m:sSup>
                      <m:sSupPr>
                        <m:ctrlPr>
                          <a:rPr lang="pl-PL" sz="2600" i="1">
                            <a:latin typeface="Cambria Math" charset="0"/>
                          </a:rPr>
                        </m:ctrlPr>
                      </m:sSupPr>
                      <m:e>
                        <m:r>
                          <a:rPr lang="en-US" sz="2600" i="1">
                            <a:latin typeface="Cambria Math" charset="0"/>
                          </a:rPr>
                          <m:t>.</m:t>
                        </m:r>
                      </m:e>
                      <m:sup>
                        <m:r>
                          <a:rPr lang="en-US" sz="2600" b="0" i="1" smtClean="0">
                            <a:latin typeface="Cambria Math" charset="0"/>
                          </a:rPr>
                          <m:t>∗</m:t>
                        </m:r>
                      </m:sup>
                    </m:sSup>
                  </m:oMath>
                </a14:m>
                <a:r>
                  <a:rPr lang="pl-PL" sz="2600" i="1" dirty="0"/>
                  <a:t> </a:t>
                </a:r>
                <a:r>
                  <a:rPr lang="pl-PL" sz="2600" i="1" dirty="0" smtClean="0"/>
                  <a:t>e </a:t>
                </a:r>
                <a14:m>
                  <m:oMath xmlns:m="http://schemas.openxmlformats.org/officeDocument/2006/math">
                    <m:sSup>
                      <m:sSupPr>
                        <m:ctrlPr>
                          <a:rPr lang="pl-PL" sz="2600" i="1">
                            <a:latin typeface="Cambria Math" charset="0"/>
                          </a:rPr>
                        </m:ctrlPr>
                      </m:sSupPr>
                      <m:e>
                        <m:r>
                          <a:rPr lang="en-US" sz="2600" i="1">
                            <a:latin typeface="Cambria Math" charset="0"/>
                          </a:rPr>
                          <m:t>.</m:t>
                        </m:r>
                      </m:e>
                      <m:sup>
                        <m:r>
                          <a:rPr lang="en-US" sz="2600" i="1">
                            <a:latin typeface="Cambria Math" charset="0"/>
                          </a:rPr>
                          <m:t>∗</m:t>
                        </m:r>
                      </m:sup>
                    </m:sSup>
                  </m:oMath>
                </a14:m>
                <a:r>
                  <a:rPr lang="pl-PL" sz="2600" i="1" dirty="0"/>
                  <a:t> e) </a:t>
                </a:r>
                <a:r>
                  <a:rPr lang="pl-PL" sz="2800" i="1" dirty="0" smtClean="0"/>
                  <a:t>≡ </a:t>
                </a:r>
                <a14:m>
                  <m:oMath xmlns:m="http://schemas.openxmlformats.org/officeDocument/2006/math">
                    <m:nary>
                      <m:naryPr>
                        <m:chr m:val="⋀"/>
                        <m:ctrlPr>
                          <a:rPr lang="pl-PL" sz="3200" i="1" smtClean="0">
                            <a:latin typeface="Cambria Math" charset="0"/>
                          </a:rPr>
                        </m:ctrlPr>
                      </m:naryPr>
                      <m:sub>
                        <m:r>
                          <m:rPr>
                            <m:brk m:alnAt="23"/>
                          </m:rPr>
                          <a:rPr lang="en-US" sz="3200" b="0" i="1" smtClean="0">
                            <a:latin typeface="Cambria Math" charset="0"/>
                          </a:rPr>
                          <m:t>𝑖</m:t>
                        </m:r>
                        <m:r>
                          <a:rPr lang="en-US" sz="3200" b="0" i="1" smtClean="0">
                            <a:latin typeface="Cambria Math" charset="0"/>
                          </a:rPr>
                          <m:t>=0</m:t>
                        </m:r>
                      </m:sub>
                      <m:sup>
                        <m:r>
                          <a:rPr lang="en-US" sz="3200" b="0" i="1" smtClean="0">
                            <a:latin typeface="Cambria Math" charset="0"/>
                          </a:rPr>
                          <m:t>𝑖</m:t>
                        </m:r>
                        <m:r>
                          <a:rPr lang="en-US" sz="3200" b="0" i="1" smtClean="0">
                            <a:latin typeface="Cambria Math" charset="0"/>
                          </a:rPr>
                          <m:t>=µ−2</m:t>
                        </m:r>
                      </m:sup>
                      <m:e>
                        <m:r>
                          <m:rPr>
                            <m:nor/>
                          </m:rPr>
                          <a:rPr lang="pl-PL" sz="2800" i="1" dirty="0"/>
                          <m:t>¬(</m:t>
                        </m:r>
                        <m:r>
                          <m:rPr>
                            <m:nor/>
                          </m:rPr>
                          <a:rPr lang="pl-PL" sz="2800" i="1" dirty="0"/>
                          <m:t>e</m:t>
                        </m:r>
                        <m:r>
                          <m:rPr>
                            <m:nor/>
                          </m:rPr>
                          <a:rPr lang="pl-PL" sz="2800" i="1" dirty="0"/>
                          <m:t> </m:t>
                        </m:r>
                        <m:sSup>
                          <m:sSupPr>
                            <m:ctrlPr>
                              <a:rPr lang="pl-PL" sz="2800" i="1">
                                <a:latin typeface="Cambria Math" charset="0"/>
                              </a:rPr>
                            </m:ctrlPr>
                          </m:sSupPr>
                          <m:e>
                            <m:r>
                              <a:rPr lang="en-US" sz="2800" i="1">
                                <a:latin typeface="Cambria Math" charset="0"/>
                              </a:rPr>
                              <m:t>.</m:t>
                            </m:r>
                          </m:e>
                          <m:sup>
                            <m:r>
                              <a:rPr lang="en-US" sz="2800" i="1">
                                <a:latin typeface="Cambria Math" charset="0"/>
                              </a:rPr>
                              <m:t>𝑖</m:t>
                            </m:r>
                          </m:sup>
                        </m:sSup>
                        <m:r>
                          <m:rPr>
                            <m:nor/>
                          </m:rPr>
                          <a:rPr lang="pl-PL" sz="2800" i="1" dirty="0"/>
                          <m:t>c</m:t>
                        </m:r>
                        <m:r>
                          <m:rPr>
                            <m:nor/>
                          </m:rPr>
                          <a:rPr lang="pl-PL" sz="2800" i="1" dirty="0"/>
                          <m:t> </m:t>
                        </m:r>
                        <m:sSup>
                          <m:sSupPr>
                            <m:ctrlPr>
                              <a:rPr lang="pl-PL" sz="2800" i="1">
                                <a:latin typeface="Cambria Math" charset="0"/>
                              </a:rPr>
                            </m:ctrlPr>
                          </m:sSupPr>
                          <m:e>
                            <m:r>
                              <a:rPr lang="en-US" sz="2800" i="1">
                                <a:latin typeface="Cambria Math" charset="0"/>
                              </a:rPr>
                              <m:t>.</m:t>
                            </m:r>
                          </m:e>
                          <m:sup>
                            <m:r>
                              <a:rPr lang="en-US" sz="2800" i="1">
                                <a:latin typeface="Cambria Math" charset="0"/>
                              </a:rPr>
                              <m:t>∗</m:t>
                            </m:r>
                          </m:sup>
                        </m:sSup>
                        <m:r>
                          <m:rPr>
                            <m:nor/>
                          </m:rPr>
                          <a:rPr lang="pl-PL" sz="2800" i="1" dirty="0"/>
                          <m:t>e</m:t>
                        </m:r>
                        <m:r>
                          <m:rPr>
                            <m:nor/>
                          </m:rPr>
                          <a:rPr lang="pl-PL" sz="2800" i="1" dirty="0"/>
                          <m:t>)</m:t>
                        </m:r>
                      </m:e>
                    </m:nary>
                  </m:oMath>
                </a14:m>
                <a:endParaRPr lang="pl-PL" sz="2400" i="1" dirty="0"/>
              </a:p>
              <a:p>
                <a:pPr lvl="2">
                  <a:buFont typeface="Wingdings" charset="2"/>
                  <a:buChar char="Ø"/>
                </a:pPr>
                <a:endParaRPr lang="pl-PL" sz="2600" dirty="0" smtClean="0"/>
              </a:p>
              <a:p>
                <a:pPr lvl="2">
                  <a:buFont typeface="Wingdings" charset="2"/>
                  <a:buChar char="Ø"/>
                </a:pPr>
                <a:endParaRPr lang="pl-PL" sz="2400" dirty="0"/>
              </a:p>
              <a:p>
                <a:pPr lvl="2">
                  <a:buFont typeface="Wingdings" charset="2"/>
                  <a:buChar char="Ø"/>
                </a:pPr>
                <a:endParaRPr lang="pl-PL" sz="2400" dirty="0"/>
              </a:p>
              <a:p>
                <a:pPr lvl="2">
                  <a:buFont typeface="Wingdings" charset="2"/>
                  <a:buChar char="Ø"/>
                </a:pPr>
                <a:endParaRPr lang="en-US" sz="2400" dirty="0" smtClean="0"/>
              </a:p>
              <a:p>
                <a:pPr lvl="2">
                  <a:buFont typeface="Wingdings" charset="2"/>
                  <a:buChar char="Ø"/>
                </a:pPr>
                <a:endParaRPr lang="en-US" sz="2400" dirty="0"/>
              </a:p>
              <a:p>
                <a:pPr lvl="2">
                  <a:buFont typeface="Wingdings" charset="2"/>
                  <a:buChar char="Ø"/>
                </a:pPr>
                <a:endParaRPr lang="en-US" sz="2400" dirty="0"/>
              </a:p>
              <a:p>
                <a:pPr lvl="2">
                  <a:buFont typeface="Wingdings" charset="2"/>
                  <a:buChar char="Ø"/>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r="-121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701" y="1845734"/>
            <a:ext cx="5023558" cy="1305951"/>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13707527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Synthesis Algorith</a:t>
            </a:r>
            <a:r>
              <a:rPr lang="en-US" dirty="0"/>
              <a: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Font typeface="Wingdings" charset="2"/>
                  <a:buChar char="Ø"/>
                </a:pPr>
                <a:r>
                  <a:rPr lang="en-US" sz="2400" dirty="0" smtClean="0"/>
                  <a:t>Constraints responsible for path: </a:t>
                </a:r>
                <a:r>
                  <a:rPr lang="en-US" sz="2400" dirty="0"/>
                  <a:t/>
                </a:r>
                <a:br>
                  <a:rPr lang="en-US" sz="2400" dirty="0"/>
                </a:br>
                <a:r>
                  <a:rPr lang="en-US" sz="2400" dirty="0"/>
                  <a:t>	</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,k.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k) ⇒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smtClean="0"/>
                  <a:t>∈ N</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 </a:t>
                </a:r>
                <a:br>
                  <a:rPr lang="en-US" sz="2800" i="1" dirty="0"/>
                </a:br>
                <a:r>
                  <a:rPr lang="en-US" sz="2800" i="1" dirty="0"/>
                  <a:t>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pc, k − 1) ∧ </a:t>
                </a:r>
                <a:r>
                  <a:rPr lang="en-US" sz="2800" i="1" dirty="0" err="1"/>
                  <a:t>Fwd</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a:t>
                </a:r>
                <a:r>
                  <a:rPr lang="en-US" sz="2800" i="1" dirty="0" smtClean="0"/>
                  <a:t>    </a:t>
                </a:r>
                <a:r>
                  <a:rPr lang="en-US" sz="2800" dirty="0" smtClean="0"/>
                  <a:t>(1)</a:t>
                </a:r>
                <a:endParaRPr lang="en-US" sz="2800" dirty="0"/>
              </a:p>
              <a:p>
                <a:pPr>
                  <a:buFont typeface="Wingdings" charset="2"/>
                  <a:buChar char="Ø"/>
                </a:pPr>
                <a:r>
                  <a:rPr lang="en-US" sz="2400" dirty="0" smtClean="0"/>
                  <a:t> Prune these constraints to ensure path satisfies tactic regular expression</a:t>
                </a:r>
              </a:p>
              <a:p>
                <a:pPr>
                  <a:buFont typeface="Wingdings" charset="2"/>
                  <a:buChar char="Ø"/>
                </a:pPr>
                <a:r>
                  <a:rPr lang="en-US" sz="2400" dirty="0" smtClean="0"/>
                  <a:t>Case I : ¬(</a:t>
                </a:r>
                <a14:m>
                  <m:oMath xmlns:m="http://schemas.openxmlformats.org/officeDocument/2006/math">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𝑠𝑟𝑐</m:t>
                        </m:r>
                      </m:sub>
                    </m:sSub>
                    <m:sSup>
                      <m:sSupPr>
                        <m:ctrlPr>
                          <a:rPr lang="pl-PL" sz="2400" i="1">
                            <a:latin typeface="Cambria Math" charset="0"/>
                          </a:rPr>
                        </m:ctrlPr>
                      </m:sSupPr>
                      <m:e>
                        <m:r>
                          <a:rPr lang="en-US" sz="2400" b="0" i="1" smtClean="0">
                            <a:latin typeface="Cambria Math" charset="0"/>
                          </a:rPr>
                          <m:t> </m:t>
                        </m:r>
                        <m:r>
                          <a:rPr lang="en-US" sz="2400" i="1">
                            <a:latin typeface="Cambria Math" charset="0"/>
                          </a:rPr>
                          <m:t>.</m:t>
                        </m:r>
                      </m:e>
                      <m:sup>
                        <m:r>
                          <a:rPr lang="en-US" sz="2400" i="1">
                            <a:latin typeface="Cambria Math" charset="0"/>
                          </a:rPr>
                          <m:t>𝑖</m:t>
                        </m:r>
                      </m:sup>
                    </m:sSup>
                    <m:r>
                      <a:rPr lang="en-US" sz="2400">
                        <a:latin typeface="Cambria Math" charset="0"/>
                      </a:rPr>
                      <m:t> </m:t>
                    </m:r>
                    <m:sSup>
                      <m:sSupPr>
                        <m:ctrlPr>
                          <a:rPr lang="pl-PL" sz="2400" i="1">
                            <a:latin typeface="Cambria Math" charset="0"/>
                          </a:rPr>
                        </m:ctrlPr>
                      </m:sSupPr>
                      <m:e>
                        <m:r>
                          <a:rPr lang="en-US" sz="2400" i="1">
                            <a:latin typeface="Cambria Math" charset="0"/>
                          </a:rPr>
                          <m:t>.</m:t>
                        </m:r>
                      </m:e>
                      <m:sup>
                        <m:r>
                          <a:rPr lang="en-US" sz="2400" i="1">
                            <a:latin typeface="Cambria Math" charset="0"/>
                          </a:rPr>
                          <m:t>∗</m:t>
                        </m:r>
                      </m:sup>
                    </m:sSup>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𝑑𝑠𝑡</m:t>
                        </m:r>
                      </m:sub>
                    </m:sSub>
                  </m:oMath>
                </a14:m>
                <a:r>
                  <a:rPr lang="en-US" sz="2400" dirty="0" smtClean="0"/>
                  <a:t> )</a:t>
                </a:r>
              </a:p>
              <a:p>
                <a:pPr>
                  <a:buFont typeface="Wingdings" charset="2"/>
                  <a:buChar char="Ø"/>
                </a:pPr>
                <a:r>
                  <a:rPr lang="en-US" sz="2400" dirty="0" smtClean="0"/>
                  <a:t>Example </a:t>
                </a:r>
                <a:r>
                  <a:rPr lang="en-US" sz="2600" i="1" dirty="0" smtClean="0"/>
                  <a:t>: ¬(e</a:t>
                </a:r>
                <a14:m>
                  <m:oMath xmlns:m="http://schemas.openxmlformats.org/officeDocument/2006/math">
                    <m:sSup>
                      <m:sSupPr>
                        <m:ctrlPr>
                          <a:rPr lang="pl-PL" sz="2600" i="1">
                            <a:latin typeface="Cambria Math" charset="0"/>
                          </a:rPr>
                        </m:ctrlPr>
                      </m:sSupPr>
                      <m:e>
                        <m:r>
                          <a:rPr lang="en-US" sz="2600" i="1">
                            <a:latin typeface="Cambria Math" charset="0"/>
                          </a:rPr>
                          <m:t> .</m:t>
                        </m:r>
                      </m:e>
                      <m:sup>
                        <m:r>
                          <a:rPr lang="en-US" sz="2600" i="1">
                            <a:latin typeface="Cambria Math" charset="0"/>
                          </a:rPr>
                          <m:t>𝑖</m:t>
                        </m:r>
                      </m:sup>
                    </m:sSup>
                    <m:r>
                      <a:rPr lang="en-US" sz="2600" i="1">
                        <a:latin typeface="Cambria Math" charset="0"/>
                      </a:rPr>
                      <m:t> </m:t>
                    </m:r>
                    <m:sSup>
                      <m:sSupPr>
                        <m:ctrlPr>
                          <a:rPr lang="pl-PL" sz="2600" i="1" smtClean="0">
                            <a:latin typeface="Cambria Math" charset="0"/>
                          </a:rPr>
                        </m:ctrlPr>
                      </m:sSupPr>
                      <m:e>
                        <m:r>
                          <a:rPr lang="en-US" sz="2600" i="1">
                            <a:latin typeface="Cambria Math" charset="0"/>
                          </a:rPr>
                          <m:t>.</m:t>
                        </m:r>
                      </m:e>
                      <m:sup>
                        <m:r>
                          <a:rPr lang="en-US" sz="2600" i="1">
                            <a:latin typeface="Cambria Math" charset="0"/>
                          </a:rPr>
                          <m:t>∗</m:t>
                        </m:r>
                      </m:sup>
                    </m:sSup>
                    <m:r>
                      <a:rPr lang="en-US" sz="2600" b="0" i="1">
                        <a:latin typeface="Cambria Math" charset="0"/>
                      </a:rPr>
                      <m:t> </m:t>
                    </m:r>
                    <m:r>
                      <a:rPr lang="en-US" sz="2600" b="0" i="1" smtClean="0">
                        <a:latin typeface="Cambria Math" charset="0"/>
                      </a:rPr>
                      <m:t>𝑒</m:t>
                    </m:r>
                  </m:oMath>
                </a14:m>
                <a:r>
                  <a:rPr lang="en-US" sz="2600" i="1" dirty="0"/>
                  <a:t> </a:t>
                </a:r>
                <a:r>
                  <a:rPr lang="en-US" sz="2600" i="1" dirty="0" smtClean="0"/>
                  <a:t>) </a:t>
                </a:r>
              </a:p>
              <a:p>
                <a:pPr lvl="1">
                  <a:buFont typeface="Wingdings" charset="2"/>
                  <a:buChar char="Ø"/>
                </a:pPr>
                <a:r>
                  <a:rPr lang="en-US" sz="2400" dirty="0" smtClean="0"/>
                  <a:t>For all switches, (</a:t>
                </a:r>
                <a:r>
                  <a:rPr lang="en-US" sz="2400" dirty="0" err="1" smtClean="0"/>
                  <a:t>sw</a:t>
                </a:r>
                <a:r>
                  <a:rPr lang="en-US" sz="2400" dirty="0" smtClean="0"/>
                  <a:t>, pc, k)</a:t>
                </a:r>
                <a:r>
                  <a:rPr lang="en-US" sz="2400" dirty="0">
                    <a:ea typeface="Cambria Math" charset="0"/>
                    <a:cs typeface="Cambria Math" charset="0"/>
                  </a:rPr>
                  <a:t> </a:t>
                </a:r>
                <a14:m>
                  <m:oMath xmlns:m="http://schemas.openxmlformats.org/officeDocument/2006/math">
                    <m:r>
                      <a:rPr lang="en-US" sz="2400" i="1">
                        <a:latin typeface="Cambria Math" charset="0"/>
                        <a:ea typeface="Cambria Math" charset="0"/>
                        <a:cs typeface="Cambria Math" charset="0"/>
                      </a:rPr>
                      <m:t>∉ </m:t>
                    </m:r>
                  </m:oMath>
                </a14:m>
                <a:r>
                  <a:rPr lang="en-US" sz="2400" dirty="0" smtClean="0"/>
                  <a:t>Reach for </a:t>
                </a:r>
                <a:r>
                  <a:rPr lang="en-US" sz="2400" i="1" dirty="0" smtClean="0"/>
                  <a:t>k &gt; </a:t>
                </a:r>
                <a:r>
                  <a:rPr lang="en-US" sz="2400" i="1" dirty="0" err="1" smtClean="0"/>
                  <a:t>i</a:t>
                </a:r>
                <a:r>
                  <a:rPr lang="en-US" sz="2400" i="1" dirty="0" smtClean="0"/>
                  <a:t> </a:t>
                </a:r>
                <a:endParaRPr lang="en-US" sz="2400" i="1" dirty="0"/>
              </a:p>
              <a:p>
                <a:pPr lvl="1">
                  <a:buFont typeface="Wingdings" charset="2"/>
                  <a:buChar char="Ø"/>
                </a:pPr>
                <a:endParaRPr lang="en-US" sz="2200" dirty="0" smtClean="0"/>
              </a:p>
              <a:p>
                <a:pPr>
                  <a:buFont typeface="Wingdings" charset="2"/>
                  <a:buChar char="Ø"/>
                </a:pPr>
                <a:r>
                  <a:rPr lang="en-US" sz="2400" dirty="0" smtClean="0"/>
                  <a:t>For tuples </a:t>
                </a:r>
                <a14:m>
                  <m:oMath xmlns:m="http://schemas.openxmlformats.org/officeDocument/2006/math">
                    <m:r>
                      <a:rPr lang="en-US" sz="2400" i="1">
                        <a:latin typeface="Cambria Math" charset="0"/>
                        <a:ea typeface="Cambria Math" charset="0"/>
                        <a:cs typeface="Cambria Math" charset="0"/>
                      </a:rPr>
                      <m:t>∉ </m:t>
                    </m:r>
                  </m:oMath>
                </a14:m>
                <a:r>
                  <a:rPr lang="en-US" sz="2400" dirty="0" smtClean="0"/>
                  <a:t>Reach, we don’t need to add the constraints of (1)</a:t>
                </a:r>
                <a:endParaRPr lang="en-US" sz="2400" dirty="0"/>
              </a:p>
              <a:p>
                <a:pPr lvl="1">
                  <a:buFont typeface="Wingdings" charset="2"/>
                  <a:buChar char="Ø"/>
                </a:pPr>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2879" b="-74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826777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 Synthesis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Constraints responsible for path: </a:t>
                </a:r>
                <a:r>
                  <a:rPr lang="en-US" sz="2400" dirty="0"/>
                  <a:t/>
                </a:r>
                <a:br>
                  <a:rPr lang="en-US" sz="2400" dirty="0"/>
                </a:br>
                <a:r>
                  <a:rPr lang="en-US" sz="2400" dirty="0"/>
                  <a:t>	</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,k.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k) ⇒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N(</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 </a:t>
                </a:r>
                <a:br>
                  <a:rPr lang="en-US" sz="2800" i="1" dirty="0"/>
                </a:br>
                <a:r>
                  <a:rPr lang="en-US" sz="2800" i="1" dirty="0"/>
                  <a:t>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pc, k − 1) ∧ </a:t>
                </a:r>
                <a:r>
                  <a:rPr lang="en-US" sz="2800" i="1" dirty="0" err="1"/>
                  <a:t>Fwd</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a:t>
                </a:r>
                <a:r>
                  <a:rPr lang="en-US" sz="2800" dirty="0"/>
                  <a:t>(1)</a:t>
                </a:r>
              </a:p>
              <a:p>
                <a:pPr>
                  <a:buFont typeface="Wingdings" charset="2"/>
                  <a:buChar char="Ø"/>
                </a:pPr>
                <a:r>
                  <a:rPr lang="en-US" sz="2400" dirty="0" smtClean="0"/>
                  <a:t>Case II : </a:t>
                </a:r>
                <a:r>
                  <a:rPr lang="en-US" sz="2400" dirty="0"/>
                  <a:t>¬(</a:t>
                </a:r>
                <a14:m>
                  <m:oMath xmlns:m="http://schemas.openxmlformats.org/officeDocument/2006/math">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𝑠𝑟𝑐</m:t>
                        </m:r>
                      </m:sub>
                    </m:sSub>
                    <m:sSup>
                      <m:sSupPr>
                        <m:ctrlPr>
                          <a:rPr lang="pl-PL" sz="2400" i="1">
                            <a:latin typeface="Cambria Math" charset="0"/>
                          </a:rPr>
                        </m:ctrlPr>
                      </m:sSupPr>
                      <m:e>
                        <m:r>
                          <a:rPr lang="en-US" sz="2400" i="1">
                            <a:latin typeface="Cambria Math" charset="0"/>
                          </a:rPr>
                          <m:t> .</m:t>
                        </m:r>
                      </m:e>
                      <m:sup>
                        <m:r>
                          <a:rPr lang="en-US" sz="2400" i="1">
                            <a:latin typeface="Cambria Math" charset="0"/>
                          </a:rPr>
                          <m:t>𝑖</m:t>
                        </m:r>
                      </m:sup>
                    </m:sSup>
                    <m:r>
                      <a:rPr lang="en-US" sz="2400" b="0" i="0">
                        <a:latin typeface="Cambria Math" charset="0"/>
                      </a:rPr>
                      <m:t> </m:t>
                    </m:r>
                    <m:r>
                      <a:rPr lang="en-US" sz="2400" b="0" i="1" smtClean="0">
                        <a:latin typeface="Cambria Math" charset="0"/>
                      </a:rPr>
                      <m:t>𝑙</m:t>
                    </m:r>
                    <m:r>
                      <a:rPr lang="en-US" sz="2400">
                        <a:latin typeface="Cambria Math" charset="0"/>
                      </a:rPr>
                      <m:t> </m:t>
                    </m:r>
                    <m:sSup>
                      <m:sSupPr>
                        <m:ctrlPr>
                          <a:rPr lang="pl-PL" sz="2400" i="1">
                            <a:latin typeface="Cambria Math" charset="0"/>
                          </a:rPr>
                        </m:ctrlPr>
                      </m:sSupPr>
                      <m:e>
                        <m:r>
                          <a:rPr lang="en-US" sz="2400" i="1">
                            <a:latin typeface="Cambria Math" charset="0"/>
                          </a:rPr>
                          <m:t>.</m:t>
                        </m:r>
                      </m:e>
                      <m:sup>
                        <m:r>
                          <a:rPr lang="en-US" sz="2400" i="1">
                            <a:latin typeface="Cambria Math" charset="0"/>
                          </a:rPr>
                          <m:t>∗</m:t>
                        </m:r>
                      </m:sup>
                    </m:sSup>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𝑑𝑠𝑡</m:t>
                        </m:r>
                      </m:sub>
                    </m:sSub>
                  </m:oMath>
                </a14:m>
                <a:r>
                  <a:rPr lang="en-US" sz="2400" dirty="0"/>
                  <a:t> ) </a:t>
                </a:r>
              </a:p>
              <a:p>
                <a:pPr>
                  <a:buFont typeface="Wingdings" charset="2"/>
                  <a:buChar char="Ø"/>
                </a:pPr>
                <a:r>
                  <a:rPr lang="en-US" sz="2400" dirty="0" smtClean="0"/>
                  <a:t>Example :  </a:t>
                </a:r>
                <a:r>
                  <a:rPr lang="en-US" sz="2400" i="1" dirty="0" smtClean="0"/>
                  <a:t>¬(e</a:t>
                </a:r>
                <a14:m>
                  <m:oMath xmlns:m="http://schemas.openxmlformats.org/officeDocument/2006/math">
                    <m:sSup>
                      <m:sSupPr>
                        <m:ctrlPr>
                          <a:rPr lang="pl-PL" sz="2400" i="1">
                            <a:latin typeface="Cambria Math" charset="0"/>
                          </a:rPr>
                        </m:ctrlPr>
                      </m:sSupPr>
                      <m:e>
                        <m:r>
                          <a:rPr lang="en-US" sz="2400" i="1">
                            <a:latin typeface="Cambria Math" charset="0"/>
                          </a:rPr>
                          <m:t> .</m:t>
                        </m:r>
                      </m:e>
                      <m:sup>
                        <m:r>
                          <a:rPr lang="en-US" sz="2400" i="1">
                            <a:latin typeface="Cambria Math" charset="0"/>
                          </a:rPr>
                          <m:t>𝑖</m:t>
                        </m:r>
                      </m:sup>
                    </m:sSup>
                    <m:r>
                      <a:rPr lang="en-US" sz="2400" i="1">
                        <a:latin typeface="Cambria Math" charset="0"/>
                      </a:rPr>
                      <m:t> </m:t>
                    </m:r>
                    <m:r>
                      <a:rPr lang="en-US" sz="2400" b="0" i="1" smtClean="0">
                        <a:latin typeface="Cambria Math" charset="0"/>
                      </a:rPr>
                      <m:t>𝑒</m:t>
                    </m:r>
                    <m:r>
                      <a:rPr lang="en-US" sz="2400" i="1">
                        <a:latin typeface="Cambria Math" charset="0"/>
                      </a:rPr>
                      <m:t> </m:t>
                    </m:r>
                    <m:sSup>
                      <m:sSupPr>
                        <m:ctrlPr>
                          <a:rPr lang="pl-PL" sz="2400" i="1">
                            <a:latin typeface="Cambria Math" charset="0"/>
                          </a:rPr>
                        </m:ctrlPr>
                      </m:sSupPr>
                      <m:e>
                        <m:r>
                          <a:rPr lang="en-US" sz="2400" i="1">
                            <a:latin typeface="Cambria Math" charset="0"/>
                          </a:rPr>
                          <m:t>.</m:t>
                        </m:r>
                      </m:e>
                      <m:sup>
                        <m:r>
                          <a:rPr lang="en-US" sz="2400" i="1">
                            <a:latin typeface="Cambria Math" charset="0"/>
                          </a:rPr>
                          <m:t>∗</m:t>
                        </m:r>
                      </m:sup>
                    </m:sSup>
                    <m:r>
                      <a:rPr lang="en-US" sz="2400" b="0" i="1" smtClean="0">
                        <a:latin typeface="Cambria Math" charset="0"/>
                      </a:rPr>
                      <m:t>𝑒</m:t>
                    </m:r>
                  </m:oMath>
                </a14:m>
                <a:r>
                  <a:rPr lang="en-US" sz="2400" i="1" dirty="0"/>
                  <a:t> ) </a:t>
                </a:r>
                <a:endParaRPr lang="en-US" sz="2400" i="1" dirty="0" smtClean="0"/>
              </a:p>
              <a:p>
                <a:pPr lvl="1">
                  <a:buFont typeface="Wingdings" charset="2"/>
                  <a:buChar char="Ø"/>
                </a:pPr>
                <a:r>
                  <a:rPr lang="en-US" sz="2200" dirty="0" smtClean="0"/>
                  <a:t> </a:t>
                </a:r>
                <a:r>
                  <a:rPr lang="en-US" sz="2400" dirty="0" smtClean="0"/>
                  <a:t>For switches with label e :</a:t>
                </a:r>
                <a:br>
                  <a:rPr lang="en-US" sz="2400" dirty="0" smtClean="0"/>
                </a:br>
                <a:r>
                  <a:rPr lang="en-US" sz="2400" dirty="0" smtClean="0"/>
                  <a:t>		        (</a:t>
                </a:r>
                <a:r>
                  <a:rPr lang="en-US" sz="2400" dirty="0" err="1" smtClean="0"/>
                  <a:t>sw</a:t>
                </a:r>
                <a:r>
                  <a:rPr lang="en-US" sz="2400" dirty="0" smtClean="0"/>
                  <a:t>, pc, </a:t>
                </a:r>
                <a:r>
                  <a:rPr lang="en-US" sz="2400" dirty="0" err="1" smtClean="0"/>
                  <a:t>i</a:t>
                </a:r>
                <a:r>
                  <a:rPr lang="en-US" sz="2400" dirty="0" smtClean="0"/>
                  <a:t> + 1) </a:t>
                </a:r>
                <a14:m>
                  <m:oMath xmlns:m="http://schemas.openxmlformats.org/officeDocument/2006/math">
                    <m:r>
                      <a:rPr lang="en-US" sz="2400" i="1">
                        <a:latin typeface="Cambria Math" charset="0"/>
                        <a:ea typeface="Cambria Math" charset="0"/>
                        <a:cs typeface="Cambria Math" charset="0"/>
                      </a:rPr>
                      <m:t>∉ </m:t>
                    </m:r>
                  </m:oMath>
                </a14:m>
                <a:r>
                  <a:rPr lang="en-US" sz="2400" dirty="0" smtClean="0"/>
                  <a:t>Reach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42</a:t>
            </a:fld>
            <a:endParaRPr lang="en-US" dirty="0"/>
          </a:p>
        </p:txBody>
      </p:sp>
    </p:spTree>
    <p:extLst>
      <p:ext uri="{BB962C8B-B14F-4D97-AF65-F5344CB8AC3E}">
        <p14:creationId xmlns:p14="http://schemas.microsoft.com/office/powerpoint/2010/main" val="9477384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 Synthesis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Constraints responsible for path: </a:t>
                </a:r>
                <a:r>
                  <a:rPr lang="en-US" sz="2400" dirty="0"/>
                  <a:t/>
                </a:r>
                <a:br>
                  <a:rPr lang="en-US" sz="2400" dirty="0"/>
                </a:br>
                <a:r>
                  <a:rPr lang="en-US" sz="2400" dirty="0"/>
                  <a:t>	</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,k.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k) ⇒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N(</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 </a:t>
                </a:r>
                <a:br>
                  <a:rPr lang="en-US" sz="2800" i="1" dirty="0"/>
                </a:br>
                <a:r>
                  <a:rPr lang="en-US" sz="2800" i="1" dirty="0"/>
                  <a:t>			 Reach(</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pc, k − 1) ∧ </a:t>
                </a:r>
                <a:r>
                  <a:rPr lang="en-US" sz="2800" i="1" dirty="0" err="1"/>
                  <a:t>Fwd</a:t>
                </a:r>
                <a:r>
                  <a:rPr lang="en-US" sz="2800" i="1" dirty="0"/>
                  <a:t>(</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2</m:t>
                        </m:r>
                      </m:sub>
                    </m:sSub>
                  </m:oMath>
                </a14:m>
                <a:r>
                  <a:rPr lang="en-US" sz="2800" i="1" dirty="0"/>
                  <a:t>, </a:t>
                </a:r>
                <a14:m>
                  <m:oMath xmlns:m="http://schemas.openxmlformats.org/officeDocument/2006/math">
                    <m:sSub>
                      <m:sSubPr>
                        <m:ctrlPr>
                          <a:rPr lang="en-US" sz="2800" i="1">
                            <a:latin typeface="Cambria Math" charset="0"/>
                          </a:rPr>
                        </m:ctrlPr>
                      </m:sSubPr>
                      <m:e>
                        <m:r>
                          <a:rPr lang="en-US" sz="2800" i="1">
                            <a:latin typeface="Cambria Math" charset="0"/>
                          </a:rPr>
                          <m:t>𝑛</m:t>
                        </m:r>
                      </m:e>
                      <m:sub>
                        <m:r>
                          <a:rPr lang="en-US" sz="2800" i="1">
                            <a:latin typeface="Cambria Math" charset="0"/>
                          </a:rPr>
                          <m:t>1</m:t>
                        </m:r>
                      </m:sub>
                    </m:sSub>
                  </m:oMath>
                </a14:m>
                <a:r>
                  <a:rPr lang="en-US" sz="2800" i="1" dirty="0"/>
                  <a:t>, pc)     </a:t>
                </a:r>
                <a:r>
                  <a:rPr lang="en-US" sz="2800" dirty="0"/>
                  <a:t>(1)</a:t>
                </a:r>
              </a:p>
              <a:p>
                <a:pPr>
                  <a:buFont typeface="Wingdings" charset="2"/>
                  <a:buChar char="Ø"/>
                </a:pPr>
                <a:r>
                  <a:rPr lang="en-US" sz="2400" dirty="0" smtClean="0"/>
                  <a:t>Case III : </a:t>
                </a:r>
                <a:r>
                  <a:rPr lang="en-US" sz="2400" dirty="0"/>
                  <a:t>¬(</a:t>
                </a:r>
                <a14:m>
                  <m:oMath xmlns:m="http://schemas.openxmlformats.org/officeDocument/2006/math">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𝑠𝑟𝑐</m:t>
                        </m:r>
                      </m:sub>
                    </m:sSub>
                    <m:sSup>
                      <m:sSupPr>
                        <m:ctrlPr>
                          <a:rPr lang="pl-PL" sz="2400" i="1">
                            <a:latin typeface="Cambria Math" charset="0"/>
                          </a:rPr>
                        </m:ctrlPr>
                      </m:sSupPr>
                      <m:e>
                        <m:r>
                          <a:rPr lang="en-US" sz="2400" i="1">
                            <a:latin typeface="Cambria Math" charset="0"/>
                          </a:rPr>
                          <m:t> .</m:t>
                        </m:r>
                      </m:e>
                      <m:sup>
                        <m:r>
                          <a:rPr lang="en-US" sz="2400" i="1">
                            <a:latin typeface="Cambria Math" charset="0"/>
                          </a:rPr>
                          <m:t>𝑖</m:t>
                        </m:r>
                      </m:sup>
                    </m:sSup>
                    <m:sSub>
                      <m:sSubPr>
                        <m:ctrlPr>
                          <a:rPr lang="en-US" sz="2400" i="1">
                            <a:latin typeface="Cambria Math" charset="0"/>
                          </a:rPr>
                        </m:ctrlPr>
                      </m:sSubPr>
                      <m:e>
                        <m:r>
                          <a:rPr lang="en-US" sz="2400" i="1">
                            <a:latin typeface="Cambria Math" charset="0"/>
                          </a:rPr>
                          <m:t>𝑙</m:t>
                        </m:r>
                      </m:e>
                      <m:sub>
                        <m:r>
                          <a:rPr lang="en-US" sz="2400" b="0" i="1" smtClean="0">
                            <a:latin typeface="Cambria Math" charset="0"/>
                          </a:rPr>
                          <m:t>1</m:t>
                        </m:r>
                      </m:sub>
                    </m:sSub>
                    <m:sSub>
                      <m:sSubPr>
                        <m:ctrlPr>
                          <a:rPr lang="en-US" sz="2400" b="0" i="1" smtClean="0">
                            <a:latin typeface="Cambria Math" charset="0"/>
                          </a:rPr>
                        </m:ctrlPr>
                      </m:sSubPr>
                      <m:e>
                        <m:r>
                          <a:rPr lang="en-US" sz="2400" b="0" i="1" smtClean="0">
                            <a:latin typeface="Cambria Math" charset="0"/>
                          </a:rPr>
                          <m:t>𝑙</m:t>
                        </m:r>
                      </m:e>
                      <m:sub>
                        <m:r>
                          <a:rPr lang="en-US" sz="2400" b="0" i="1" smtClean="0">
                            <a:latin typeface="Cambria Math" charset="0"/>
                          </a:rPr>
                          <m:t>2</m:t>
                        </m:r>
                      </m:sub>
                    </m:sSub>
                    <m:r>
                      <a:rPr lang="en-US" sz="2400">
                        <a:latin typeface="Cambria Math" charset="0"/>
                      </a:rPr>
                      <m:t> </m:t>
                    </m:r>
                    <m:sSup>
                      <m:sSupPr>
                        <m:ctrlPr>
                          <a:rPr lang="pl-PL" sz="2400" i="1">
                            <a:latin typeface="Cambria Math" charset="0"/>
                          </a:rPr>
                        </m:ctrlPr>
                      </m:sSupPr>
                      <m:e>
                        <m:r>
                          <a:rPr lang="en-US" sz="2400" i="1">
                            <a:latin typeface="Cambria Math" charset="0"/>
                          </a:rPr>
                          <m:t>.</m:t>
                        </m:r>
                      </m:e>
                      <m:sup>
                        <m:r>
                          <a:rPr lang="en-US" sz="2400" i="1">
                            <a:latin typeface="Cambria Math" charset="0"/>
                          </a:rPr>
                          <m:t>∗</m:t>
                        </m:r>
                      </m:sup>
                    </m:sSup>
                    <m:sSub>
                      <m:sSubPr>
                        <m:ctrlPr>
                          <a:rPr lang="en-US" sz="2400" i="1">
                            <a:latin typeface="Cambria Math" charset="0"/>
                          </a:rPr>
                        </m:ctrlPr>
                      </m:sSubPr>
                      <m:e>
                        <m:r>
                          <a:rPr lang="en-US" sz="2400" i="1">
                            <a:latin typeface="Cambria Math" charset="0"/>
                          </a:rPr>
                          <m:t> </m:t>
                        </m:r>
                        <m:r>
                          <a:rPr lang="en-US" sz="2400" i="1">
                            <a:latin typeface="Cambria Math" charset="0"/>
                          </a:rPr>
                          <m:t>𝑙</m:t>
                        </m:r>
                      </m:e>
                      <m:sub>
                        <m:r>
                          <a:rPr lang="en-US" sz="2400" i="1">
                            <a:latin typeface="Cambria Math" charset="0"/>
                          </a:rPr>
                          <m:t>𝑑𝑠𝑡</m:t>
                        </m:r>
                      </m:sub>
                    </m:sSub>
                  </m:oMath>
                </a14:m>
                <a:r>
                  <a:rPr lang="en-US" sz="2400" dirty="0"/>
                  <a:t> ) </a:t>
                </a:r>
                <a:endParaRPr lang="en-US" sz="2400" dirty="0" smtClean="0"/>
              </a:p>
              <a:p>
                <a:pPr>
                  <a:buFont typeface="Wingdings" charset="2"/>
                  <a:buChar char="Ø"/>
                </a:pPr>
                <a:r>
                  <a:rPr lang="en-US" sz="2400" dirty="0" smtClean="0"/>
                  <a:t>Example:  </a:t>
                </a:r>
                <a:r>
                  <a:rPr lang="en-US" sz="2400" i="1" dirty="0" smtClean="0"/>
                  <a:t>¬(e</a:t>
                </a:r>
                <a14:m>
                  <m:oMath xmlns:m="http://schemas.openxmlformats.org/officeDocument/2006/math">
                    <m:sSup>
                      <m:sSupPr>
                        <m:ctrlPr>
                          <a:rPr lang="pl-PL" sz="2400" i="1">
                            <a:latin typeface="Cambria Math" charset="0"/>
                          </a:rPr>
                        </m:ctrlPr>
                      </m:sSupPr>
                      <m:e>
                        <m:r>
                          <a:rPr lang="en-US" sz="2400" i="1">
                            <a:latin typeface="Cambria Math" charset="0"/>
                          </a:rPr>
                          <m:t> .</m:t>
                        </m:r>
                      </m:e>
                      <m:sup>
                        <m:r>
                          <a:rPr lang="en-US" sz="2400" i="1">
                            <a:latin typeface="Cambria Math" charset="0"/>
                          </a:rPr>
                          <m:t>𝑖</m:t>
                        </m:r>
                      </m:sup>
                    </m:sSup>
                    <m:r>
                      <a:rPr lang="en-US" sz="2400" b="0" i="1">
                        <a:latin typeface="Cambria Math" charset="0"/>
                      </a:rPr>
                      <m:t> </m:t>
                    </m:r>
                    <m:r>
                      <a:rPr lang="en-US" sz="2400" b="0" i="1" smtClean="0">
                        <a:latin typeface="Cambria Math" charset="0"/>
                      </a:rPr>
                      <m:t>𝑎</m:t>
                    </m:r>
                    <m:r>
                      <a:rPr lang="en-US" sz="2400" b="0" i="1" smtClean="0">
                        <a:latin typeface="Cambria Math" charset="0"/>
                      </a:rPr>
                      <m:t> </m:t>
                    </m:r>
                    <m:r>
                      <a:rPr lang="en-US" sz="2400" b="0" i="1" smtClean="0">
                        <a:latin typeface="Cambria Math" charset="0"/>
                      </a:rPr>
                      <m:t>𝑐</m:t>
                    </m:r>
                    <m:r>
                      <a:rPr lang="en-US" sz="2400" i="1">
                        <a:latin typeface="Cambria Math" charset="0"/>
                      </a:rPr>
                      <m:t> </m:t>
                    </m:r>
                    <m:sSup>
                      <m:sSupPr>
                        <m:ctrlPr>
                          <a:rPr lang="pl-PL" sz="2400" i="1">
                            <a:latin typeface="Cambria Math" charset="0"/>
                          </a:rPr>
                        </m:ctrlPr>
                      </m:sSupPr>
                      <m:e>
                        <m:r>
                          <a:rPr lang="en-US" sz="2400" i="1">
                            <a:latin typeface="Cambria Math" charset="0"/>
                          </a:rPr>
                          <m:t>.</m:t>
                        </m:r>
                      </m:e>
                      <m:sup>
                        <m:r>
                          <a:rPr lang="en-US" sz="2400" i="1">
                            <a:latin typeface="Cambria Math" charset="0"/>
                          </a:rPr>
                          <m:t>∗</m:t>
                        </m:r>
                      </m:sup>
                    </m:sSup>
                    <m:r>
                      <a:rPr lang="en-US" sz="2400" b="0" i="1" smtClean="0">
                        <a:latin typeface="Cambria Math" charset="0"/>
                      </a:rPr>
                      <m:t>𝑒</m:t>
                    </m:r>
                  </m:oMath>
                </a14:m>
                <a:r>
                  <a:rPr lang="en-US" sz="2400" i="1" dirty="0"/>
                  <a:t>) </a:t>
                </a:r>
              </a:p>
              <a:p>
                <a:pPr lvl="1">
                  <a:buFont typeface="Wingdings" charset="2"/>
                  <a:buChar char="Ø"/>
                </a:pPr>
                <a:r>
                  <a:rPr lang="en-US" sz="2200" dirty="0"/>
                  <a:t> </a:t>
                </a:r>
                <a:r>
                  <a:rPr lang="en-US" sz="2200" dirty="0" smtClean="0"/>
                  <a:t>Aggregate switch at </a:t>
                </a:r>
                <a:r>
                  <a:rPr lang="en-US" sz="2200" i="1" dirty="0" smtClean="0"/>
                  <a:t>(i+1)</a:t>
                </a:r>
                <a:r>
                  <a:rPr lang="en-US" sz="2200" i="1" dirty="0" err="1" smtClean="0"/>
                  <a:t>th</a:t>
                </a:r>
                <a:r>
                  <a:rPr lang="en-US" sz="2200" i="1" dirty="0" smtClean="0"/>
                  <a:t> </a:t>
                </a:r>
                <a:r>
                  <a:rPr lang="en-US" sz="2200" dirty="0" smtClean="0"/>
                  <a:t>step cannot be succeeded by a core switch at </a:t>
                </a:r>
                <a:r>
                  <a:rPr lang="en-US" sz="2200" i="1" dirty="0" smtClean="0"/>
                  <a:t>i+2</a:t>
                </a:r>
                <a:r>
                  <a:rPr lang="en-US" sz="2200" dirty="0" smtClean="0"/>
                  <a:t> steps</a:t>
                </a:r>
                <a:endParaRPr lang="en-US" sz="2400" dirty="0" smtClean="0"/>
              </a:p>
              <a:p>
                <a:pPr lvl="1">
                  <a:buFont typeface="Wingdings" charset="2"/>
                  <a:buChar char="Ø"/>
                </a:pPr>
                <a:r>
                  <a:rPr lang="en-US" sz="2200" dirty="0" smtClean="0"/>
                  <a:t>Prune (1) such that for core switches at </a:t>
                </a:r>
                <a:r>
                  <a:rPr lang="en-US" sz="2200" i="1" dirty="0" smtClean="0"/>
                  <a:t>(i+2)</a:t>
                </a:r>
                <a:r>
                  <a:rPr lang="en-US" sz="2200" i="1" dirty="0" err="1" smtClean="0"/>
                  <a:t>th</a:t>
                </a:r>
                <a:r>
                  <a:rPr lang="en-US" sz="2200" i="1" dirty="0" smtClean="0"/>
                  <a:t> </a:t>
                </a:r>
                <a:r>
                  <a:rPr lang="en-US" sz="2200" dirty="0" smtClean="0"/>
                  <a:t>step is not </a:t>
                </a:r>
                <a:r>
                  <a:rPr lang="en-US" sz="2200" dirty="0" err="1" smtClean="0"/>
                  <a:t>preceeded</a:t>
                </a:r>
                <a:r>
                  <a:rPr lang="en-US" sz="2200" dirty="0" smtClean="0"/>
                  <a:t> by aggregate switch ( Remove all aggregate switches from </a:t>
                </a:r>
                <a:r>
                  <a:rPr lang="en-US" sz="2200" i="1" dirty="0" smtClean="0"/>
                  <a:t>N</a:t>
                </a:r>
                <a:r>
                  <a:rPr lang="en-US" sz="2200" i="1" dirty="0"/>
                  <a:t>(</a:t>
                </a:r>
                <a14:m>
                  <m:oMath xmlns:m="http://schemas.openxmlformats.org/officeDocument/2006/math">
                    <m:sSub>
                      <m:sSubPr>
                        <m:ctrlPr>
                          <a:rPr lang="en-US" sz="2200" i="1">
                            <a:latin typeface="Cambria Math" charset="0"/>
                          </a:rPr>
                        </m:ctrlPr>
                      </m:sSubPr>
                      <m:e>
                        <m:r>
                          <a:rPr lang="en-US" sz="2200" i="1">
                            <a:latin typeface="Cambria Math" charset="0"/>
                          </a:rPr>
                          <m:t>𝑛</m:t>
                        </m:r>
                      </m:e>
                      <m:sub>
                        <m:r>
                          <a:rPr lang="en-US" sz="2200" i="1">
                            <a:latin typeface="Cambria Math" charset="0"/>
                          </a:rPr>
                          <m:t>1</m:t>
                        </m:r>
                      </m:sub>
                    </m:sSub>
                  </m:oMath>
                </a14:m>
                <a:r>
                  <a:rPr lang="en-US" sz="2200" i="1" dirty="0" smtClean="0"/>
                  <a:t>) )</a:t>
                </a:r>
              </a:p>
              <a:p>
                <a:pPr lvl="1">
                  <a:buFont typeface="Wingdings" charset="2"/>
                  <a:buChar char="Ø"/>
                </a:pPr>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43</a:t>
            </a:fld>
            <a:endParaRPr lang="en-US" dirty="0"/>
          </a:p>
        </p:txBody>
      </p:sp>
    </p:spTree>
    <p:extLst>
      <p:ext uri="{BB962C8B-B14F-4D97-AF65-F5344CB8AC3E}">
        <p14:creationId xmlns:p14="http://schemas.microsoft.com/office/powerpoint/2010/main" val="34958467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3920592" y="5851123"/>
            <a:ext cx="776735" cy="3982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E1</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4" name="Oval 3"/>
          <p:cNvSpPr/>
          <p:nvPr/>
        </p:nvSpPr>
        <p:spPr>
          <a:xfrm>
            <a:off x="5209782" y="5851123"/>
            <a:ext cx="776735" cy="3982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r>
              <a:rPr lang="en-US" sz="2400" dirty="0" smtClean="0">
                <a:solidFill>
                  <a:schemeClr val="tx1"/>
                </a:solidFill>
              </a:rPr>
              <a:t>2</a:t>
            </a:r>
            <a:endParaRPr lang="en-US" sz="2400" dirty="0">
              <a:solidFill>
                <a:schemeClr val="tx1"/>
              </a:solidFill>
            </a:endParaRPr>
          </a:p>
        </p:txBody>
      </p:sp>
      <p:sp>
        <p:nvSpPr>
          <p:cNvPr id="13" name="Oval 12"/>
          <p:cNvSpPr/>
          <p:nvPr/>
        </p:nvSpPr>
        <p:spPr>
          <a:xfrm>
            <a:off x="6284705" y="5866889"/>
            <a:ext cx="776735" cy="3982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chemeClr val="tx1"/>
                </a:solidFill>
              </a:rPr>
              <a:t>E</a:t>
            </a:r>
            <a:r>
              <a:rPr lang="en-US" sz="2400" spc="-150" dirty="0" smtClean="0">
                <a:solidFill>
                  <a:schemeClr val="tx1"/>
                </a:solidFill>
              </a:rPr>
              <a:t>3</a:t>
            </a:r>
            <a:endParaRPr lang="en-US" sz="2400" spc="-150" dirty="0">
              <a:solidFill>
                <a:schemeClr val="tx1"/>
              </a:solidFill>
            </a:endParaRPr>
          </a:p>
        </p:txBody>
      </p:sp>
      <p:sp>
        <p:nvSpPr>
          <p:cNvPr id="14" name="Oval 13"/>
          <p:cNvSpPr/>
          <p:nvPr/>
        </p:nvSpPr>
        <p:spPr>
          <a:xfrm>
            <a:off x="7576284" y="5866889"/>
            <a:ext cx="776735" cy="3982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chemeClr val="tx1"/>
                </a:solidFill>
              </a:rPr>
              <a:t>E</a:t>
            </a:r>
            <a:r>
              <a:rPr lang="en-US" sz="2400" spc="-150" dirty="0" smtClean="0">
                <a:solidFill>
                  <a:schemeClr val="tx1"/>
                </a:solidFill>
              </a:rPr>
              <a:t>4</a:t>
            </a:r>
            <a:endParaRPr lang="en-US" sz="2400" spc="-150" dirty="0">
              <a:solidFill>
                <a:schemeClr val="tx1"/>
              </a:solidFill>
            </a:endParaRPr>
          </a:p>
        </p:txBody>
      </p:sp>
      <p:sp>
        <p:nvSpPr>
          <p:cNvPr id="15" name="Oval 14"/>
          <p:cNvSpPr/>
          <p:nvPr/>
        </p:nvSpPr>
        <p:spPr>
          <a:xfrm>
            <a:off x="3914740" y="4992249"/>
            <a:ext cx="776735" cy="39820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A</a:t>
            </a:r>
            <a:r>
              <a:rPr lang="en-US" sz="2400" dirty="0" smtClean="0">
                <a:ln w="0"/>
                <a:solidFill>
                  <a:schemeClr val="tx1"/>
                </a:solidFill>
                <a:effectLst>
                  <a:outerShdw blurRad="38100" dist="19050" dir="2700000" algn="tl" rotWithShape="0">
                    <a:schemeClr val="dk1">
                      <a:alpha val="40000"/>
                    </a:schemeClr>
                  </a:outerShdw>
                </a:effectLst>
              </a:rPr>
              <a:t>1</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5206318" y="4996392"/>
            <a:ext cx="776735" cy="38919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A</a:t>
            </a:r>
            <a:r>
              <a:rPr lang="en-US" sz="2400" dirty="0">
                <a:ln w="0"/>
                <a:solidFill>
                  <a:schemeClr val="tx1"/>
                </a:solidFill>
                <a:effectLst>
                  <a:outerShdw blurRad="38100" dist="19050" dir="2700000" algn="tl" rotWithShape="0">
                    <a:schemeClr val="dk1">
                      <a:alpha val="40000"/>
                    </a:schemeClr>
                  </a:outerShdw>
                </a:effectLst>
              </a:rPr>
              <a:t>2</a:t>
            </a:r>
          </a:p>
        </p:txBody>
      </p:sp>
      <p:sp>
        <p:nvSpPr>
          <p:cNvPr id="17" name="Oval 16"/>
          <p:cNvSpPr/>
          <p:nvPr/>
        </p:nvSpPr>
        <p:spPr>
          <a:xfrm>
            <a:off x="6286974" y="4996392"/>
            <a:ext cx="776735" cy="39820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A3</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8" name="Oval 17"/>
          <p:cNvSpPr/>
          <p:nvPr/>
        </p:nvSpPr>
        <p:spPr>
          <a:xfrm>
            <a:off x="7576284" y="4987379"/>
            <a:ext cx="776735" cy="39820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A4</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9" name="Oval 18"/>
          <p:cNvSpPr/>
          <p:nvPr/>
        </p:nvSpPr>
        <p:spPr>
          <a:xfrm>
            <a:off x="5206318" y="4209892"/>
            <a:ext cx="776735" cy="39820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C1</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20" name="Oval 19"/>
          <p:cNvSpPr/>
          <p:nvPr/>
        </p:nvSpPr>
        <p:spPr>
          <a:xfrm>
            <a:off x="6349077" y="4205385"/>
            <a:ext cx="776735" cy="39820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C2</a:t>
            </a:r>
            <a:endParaRPr lang="en-US" sz="2400" dirty="0">
              <a:ln w="0"/>
              <a:solidFill>
                <a:schemeClr val="tx1"/>
              </a:solidFill>
              <a:effectLst>
                <a:outerShdw blurRad="38100" dist="19050" dir="2700000" algn="tl" rotWithShape="0">
                  <a:schemeClr val="dk1">
                    <a:alpha val="40000"/>
                  </a:schemeClr>
                </a:outerShdw>
              </a:effectLst>
            </a:endParaRPr>
          </a:p>
        </p:txBody>
      </p:sp>
      <p:cxnSp>
        <p:nvCxnSpPr>
          <p:cNvPr id="22" name="Straight Connector 21"/>
          <p:cNvCxnSpPr>
            <a:stCxn id="15" idx="4"/>
            <a:endCxn id="3" idx="0"/>
          </p:cNvCxnSpPr>
          <p:nvPr/>
        </p:nvCxnSpPr>
        <p:spPr>
          <a:xfrm>
            <a:off x="4303108" y="5390456"/>
            <a:ext cx="5852" cy="4606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4"/>
            <a:endCxn id="4" idx="0"/>
          </p:cNvCxnSpPr>
          <p:nvPr/>
        </p:nvCxnSpPr>
        <p:spPr>
          <a:xfrm>
            <a:off x="5594686" y="5385586"/>
            <a:ext cx="3464" cy="465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0"/>
            <a:endCxn id="19" idx="4"/>
          </p:cNvCxnSpPr>
          <p:nvPr/>
        </p:nvCxnSpPr>
        <p:spPr>
          <a:xfrm flipV="1">
            <a:off x="4303108" y="4608099"/>
            <a:ext cx="1291578" cy="3841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4"/>
            <a:endCxn id="14" idx="0"/>
          </p:cNvCxnSpPr>
          <p:nvPr/>
        </p:nvCxnSpPr>
        <p:spPr>
          <a:xfrm>
            <a:off x="7964652" y="5385586"/>
            <a:ext cx="0" cy="4813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4"/>
            <a:endCxn id="13" idx="0"/>
          </p:cNvCxnSpPr>
          <p:nvPr/>
        </p:nvCxnSpPr>
        <p:spPr>
          <a:xfrm flipH="1">
            <a:off x="6673073" y="5394599"/>
            <a:ext cx="2269" cy="47229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5" idx="0"/>
            <a:endCxn id="20" idx="4"/>
          </p:cNvCxnSpPr>
          <p:nvPr/>
        </p:nvCxnSpPr>
        <p:spPr>
          <a:xfrm flipV="1">
            <a:off x="4303108" y="4603592"/>
            <a:ext cx="2434337" cy="38865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0"/>
            <a:endCxn id="20" idx="4"/>
          </p:cNvCxnSpPr>
          <p:nvPr/>
        </p:nvCxnSpPr>
        <p:spPr>
          <a:xfrm flipV="1">
            <a:off x="5594686" y="4603592"/>
            <a:ext cx="1142759" cy="392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9" idx="4"/>
            <a:endCxn id="17" idx="0"/>
          </p:cNvCxnSpPr>
          <p:nvPr/>
        </p:nvCxnSpPr>
        <p:spPr>
          <a:xfrm>
            <a:off x="5594686" y="4608099"/>
            <a:ext cx="1080656" cy="3882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4"/>
            <a:endCxn id="18" idx="0"/>
          </p:cNvCxnSpPr>
          <p:nvPr/>
        </p:nvCxnSpPr>
        <p:spPr>
          <a:xfrm>
            <a:off x="5594686" y="4608099"/>
            <a:ext cx="2369966" cy="3792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0" idx="4"/>
            <a:endCxn id="18" idx="0"/>
          </p:cNvCxnSpPr>
          <p:nvPr/>
        </p:nvCxnSpPr>
        <p:spPr>
          <a:xfrm>
            <a:off x="6737445" y="4603592"/>
            <a:ext cx="1227207" cy="3837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 idx="0"/>
            <a:endCxn id="16" idx="4"/>
          </p:cNvCxnSpPr>
          <p:nvPr/>
        </p:nvCxnSpPr>
        <p:spPr>
          <a:xfrm flipV="1">
            <a:off x="4308960" y="5385586"/>
            <a:ext cx="1285726" cy="465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 idx="0"/>
            <a:endCxn id="15" idx="4"/>
          </p:cNvCxnSpPr>
          <p:nvPr/>
        </p:nvCxnSpPr>
        <p:spPr>
          <a:xfrm flipH="1" flipV="1">
            <a:off x="4303108" y="5390456"/>
            <a:ext cx="1295042" cy="4606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 idx="0"/>
            <a:endCxn id="18" idx="4"/>
          </p:cNvCxnSpPr>
          <p:nvPr/>
        </p:nvCxnSpPr>
        <p:spPr>
          <a:xfrm flipV="1">
            <a:off x="6673073" y="5385586"/>
            <a:ext cx="1291579" cy="4813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4" idx="0"/>
            <a:endCxn id="17" idx="4"/>
          </p:cNvCxnSpPr>
          <p:nvPr/>
        </p:nvCxnSpPr>
        <p:spPr>
          <a:xfrm flipH="1" flipV="1">
            <a:off x="6675342" y="5394599"/>
            <a:ext cx="1289310" cy="47229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4738569" y="3545747"/>
            <a:ext cx="2655459" cy="472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SDN Controller</a:t>
            </a:r>
            <a:endParaRPr lang="en-US" sz="2400" dirty="0">
              <a:solidFill>
                <a:schemeClr val="bg1"/>
              </a:solidFill>
            </a:endParaRPr>
          </a:p>
        </p:txBody>
      </p:sp>
      <p:sp>
        <p:nvSpPr>
          <p:cNvPr id="77" name="Oval 76"/>
          <p:cNvSpPr/>
          <p:nvPr/>
        </p:nvSpPr>
        <p:spPr>
          <a:xfrm>
            <a:off x="4760701" y="675015"/>
            <a:ext cx="2633327" cy="834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Network </a:t>
            </a:r>
          </a:p>
          <a:p>
            <a:pPr algn="ctr"/>
            <a:r>
              <a:rPr lang="en-US" sz="2400" dirty="0" smtClean="0"/>
              <a:t>Operator</a:t>
            </a:r>
            <a:endParaRPr lang="en-US" sz="2400" dirty="0"/>
          </a:p>
        </p:txBody>
      </p:sp>
      <p:sp>
        <p:nvSpPr>
          <p:cNvPr id="100" name="Rectangle 99"/>
          <p:cNvSpPr/>
          <p:nvPr/>
        </p:nvSpPr>
        <p:spPr>
          <a:xfrm>
            <a:off x="3856784" y="4255818"/>
            <a:ext cx="899062" cy="3923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rPr>
              <a:t>FW</a:t>
            </a:r>
            <a:endParaRPr lang="en-US" sz="2600" dirty="0">
              <a:solidFill>
                <a:schemeClr val="bg1"/>
              </a:solidFill>
            </a:endParaRPr>
          </a:p>
        </p:txBody>
      </p:sp>
      <p:cxnSp>
        <p:nvCxnSpPr>
          <p:cNvPr id="103" name="Straight Connector 102"/>
          <p:cNvCxnSpPr>
            <a:stCxn id="100" idx="2"/>
            <a:endCxn id="15" idx="0"/>
          </p:cNvCxnSpPr>
          <p:nvPr/>
        </p:nvCxnSpPr>
        <p:spPr>
          <a:xfrm flipH="1">
            <a:off x="4303108" y="4648123"/>
            <a:ext cx="3207" cy="3441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0" idx="6"/>
            <a:endCxn id="191" idx="1"/>
          </p:cNvCxnSpPr>
          <p:nvPr/>
        </p:nvCxnSpPr>
        <p:spPr>
          <a:xfrm flipV="1">
            <a:off x="7125812" y="4400478"/>
            <a:ext cx="470190" cy="401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046406" y="859678"/>
            <a:ext cx="2810378" cy="461665"/>
          </a:xfrm>
          <a:prstGeom prst="rect">
            <a:avLst/>
          </a:prstGeom>
          <a:noFill/>
        </p:spPr>
        <p:txBody>
          <a:bodyPr wrap="square" rtlCol="0">
            <a:spAutoFit/>
          </a:bodyPr>
          <a:lstStyle/>
          <a:p>
            <a:pPr algn="ctr"/>
            <a:r>
              <a:rPr lang="en-US" sz="2400" dirty="0" smtClean="0"/>
              <a:t>Tenant Specifications</a:t>
            </a:r>
            <a:endParaRPr lang="en-US" sz="2400" dirty="0"/>
          </a:p>
        </p:txBody>
      </p:sp>
      <p:sp>
        <p:nvSpPr>
          <p:cNvPr id="115" name="TextBox 114"/>
          <p:cNvSpPr txBox="1"/>
          <p:nvPr/>
        </p:nvSpPr>
        <p:spPr>
          <a:xfrm>
            <a:off x="8045532" y="859678"/>
            <a:ext cx="3397690" cy="461665"/>
          </a:xfrm>
          <a:prstGeom prst="rect">
            <a:avLst/>
          </a:prstGeom>
          <a:noFill/>
        </p:spPr>
        <p:txBody>
          <a:bodyPr wrap="square" rtlCol="0">
            <a:spAutoFit/>
          </a:bodyPr>
          <a:lstStyle/>
          <a:p>
            <a:pPr algn="ctr"/>
            <a:r>
              <a:rPr lang="en-US" sz="2400" smtClean="0"/>
              <a:t>Operator Specifications</a:t>
            </a:r>
            <a:endParaRPr lang="en-US" sz="2400" dirty="0" smtClean="0"/>
          </a:p>
        </p:txBody>
      </p:sp>
      <p:sp>
        <p:nvSpPr>
          <p:cNvPr id="191" name="Rectangle 190"/>
          <p:cNvSpPr/>
          <p:nvPr/>
        </p:nvSpPr>
        <p:spPr>
          <a:xfrm>
            <a:off x="7596002" y="4204325"/>
            <a:ext cx="899062" cy="3923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rPr>
              <a:t>IDS</a:t>
            </a:r>
            <a:endParaRPr lang="en-US" sz="2600" dirty="0">
              <a:solidFill>
                <a:schemeClr val="bg1"/>
              </a:solidFill>
            </a:endParaRPr>
          </a:p>
        </p:txBody>
      </p:sp>
      <p:sp>
        <p:nvSpPr>
          <p:cNvPr id="58" name="Down Arrow 57"/>
          <p:cNvSpPr/>
          <p:nvPr/>
        </p:nvSpPr>
        <p:spPr>
          <a:xfrm>
            <a:off x="5794362" y="1607012"/>
            <a:ext cx="543871" cy="1890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rPr>
              <a:t>?</a:t>
            </a:r>
            <a:endParaRPr lang="en-US" sz="8800" dirty="0">
              <a:solidFill>
                <a:schemeClr val="tx1"/>
              </a:solidFill>
            </a:endParaRPr>
          </a:p>
        </p:txBody>
      </p:sp>
      <p:sp>
        <p:nvSpPr>
          <p:cNvPr id="139" name="TextBox 138"/>
          <p:cNvSpPr txBox="1"/>
          <p:nvPr/>
        </p:nvSpPr>
        <p:spPr>
          <a:xfrm>
            <a:off x="133307" y="1430570"/>
            <a:ext cx="4636575" cy="1200329"/>
          </a:xfrm>
          <a:prstGeom prst="rect">
            <a:avLst/>
          </a:prstGeom>
          <a:noFill/>
        </p:spPr>
        <p:txBody>
          <a:bodyPr wrap="square" rtlCol="0">
            <a:spAutoFit/>
          </a:bodyPr>
          <a:lstStyle/>
          <a:p>
            <a:pPr algn="ctr"/>
            <a:r>
              <a:rPr lang="en-US" sz="2400" dirty="0" smtClean="0"/>
              <a:t>Reachability</a:t>
            </a:r>
          </a:p>
          <a:p>
            <a:pPr algn="ctr"/>
            <a:r>
              <a:rPr lang="en-US" sz="2400" dirty="0" smtClean="0"/>
              <a:t>Waypoints</a:t>
            </a:r>
          </a:p>
          <a:p>
            <a:pPr algn="ctr"/>
            <a:r>
              <a:rPr lang="en-US" sz="2400" dirty="0" smtClean="0"/>
              <a:t>Isolation</a:t>
            </a:r>
          </a:p>
        </p:txBody>
      </p:sp>
      <p:sp>
        <p:nvSpPr>
          <p:cNvPr id="140" name="TextBox 139"/>
          <p:cNvSpPr txBox="1"/>
          <p:nvPr/>
        </p:nvSpPr>
        <p:spPr>
          <a:xfrm>
            <a:off x="7964651" y="1430570"/>
            <a:ext cx="3689758" cy="1200329"/>
          </a:xfrm>
          <a:prstGeom prst="rect">
            <a:avLst/>
          </a:prstGeom>
          <a:noFill/>
        </p:spPr>
        <p:txBody>
          <a:bodyPr wrap="square" rtlCol="0">
            <a:spAutoFit/>
          </a:bodyPr>
          <a:lstStyle/>
          <a:p>
            <a:pPr algn="ctr"/>
            <a:r>
              <a:rPr lang="en-US" sz="2400" dirty="0" smtClean="0"/>
              <a:t>Link Capacity</a:t>
            </a:r>
          </a:p>
          <a:p>
            <a:pPr algn="ctr"/>
            <a:r>
              <a:rPr lang="en-US" sz="2400" dirty="0"/>
              <a:t>Switch Table </a:t>
            </a:r>
            <a:r>
              <a:rPr lang="en-US" sz="2400" dirty="0" smtClean="0"/>
              <a:t>Size</a:t>
            </a:r>
          </a:p>
          <a:p>
            <a:pPr algn="ctr"/>
            <a:r>
              <a:rPr lang="en-US" sz="2400" dirty="0" smtClean="0"/>
              <a:t>Traffic Engineering</a:t>
            </a:r>
            <a:endParaRPr lang="en-US" sz="2400" dirty="0"/>
          </a:p>
        </p:txBody>
      </p:sp>
      <p:sp>
        <p:nvSpPr>
          <p:cNvPr id="64" name="Rounded Rectangle 63"/>
          <p:cNvSpPr/>
          <p:nvPr/>
        </p:nvSpPr>
        <p:spPr>
          <a:xfrm>
            <a:off x="5074751" y="2152340"/>
            <a:ext cx="2051061" cy="59086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Genesis</a:t>
            </a:r>
            <a:endParaRPr lang="en-US" sz="2800" dirty="0">
              <a:solidFill>
                <a:schemeClr val="bg1"/>
              </a:solidFill>
            </a:endParaRPr>
          </a:p>
        </p:txBody>
      </p:sp>
      <p:sp>
        <p:nvSpPr>
          <p:cNvPr id="65" name="Down Arrow 64"/>
          <p:cNvSpPr/>
          <p:nvPr/>
        </p:nvSpPr>
        <p:spPr>
          <a:xfrm>
            <a:off x="5856425" y="1523644"/>
            <a:ext cx="441878" cy="643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wn Arrow 144"/>
          <p:cNvSpPr/>
          <p:nvPr/>
        </p:nvSpPr>
        <p:spPr>
          <a:xfrm>
            <a:off x="5856425" y="2788988"/>
            <a:ext cx="441878" cy="643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475774" y="1422185"/>
            <a:ext cx="1424202" cy="769441"/>
          </a:xfrm>
          <a:prstGeom prst="rect">
            <a:avLst/>
          </a:prstGeom>
          <a:noFill/>
        </p:spPr>
        <p:txBody>
          <a:bodyPr wrap="square" rtlCol="0">
            <a:spAutoFit/>
          </a:bodyPr>
          <a:lstStyle/>
          <a:p>
            <a:r>
              <a:rPr lang="en-US" sz="2200" dirty="0" smtClean="0"/>
              <a:t>Genesis </a:t>
            </a:r>
          </a:p>
          <a:p>
            <a:r>
              <a:rPr lang="en-US" sz="2200" dirty="0" smtClean="0"/>
              <a:t>Policies</a:t>
            </a:r>
            <a:endParaRPr lang="en-US" sz="2200" dirty="0"/>
          </a:p>
        </p:txBody>
      </p:sp>
      <p:sp>
        <p:nvSpPr>
          <p:cNvPr id="146" name="TextBox 145"/>
          <p:cNvSpPr txBox="1"/>
          <p:nvPr/>
        </p:nvSpPr>
        <p:spPr>
          <a:xfrm>
            <a:off x="6475773" y="2688737"/>
            <a:ext cx="1569759" cy="769441"/>
          </a:xfrm>
          <a:prstGeom prst="rect">
            <a:avLst/>
          </a:prstGeom>
          <a:noFill/>
        </p:spPr>
        <p:txBody>
          <a:bodyPr wrap="square" rtlCol="0">
            <a:spAutoFit/>
          </a:bodyPr>
          <a:lstStyle/>
          <a:p>
            <a:r>
              <a:rPr lang="en-US" sz="2200" dirty="0" smtClean="0"/>
              <a:t>Forwarding</a:t>
            </a:r>
          </a:p>
          <a:p>
            <a:r>
              <a:rPr lang="en-US" sz="2200" dirty="0" smtClean="0"/>
              <a:t>Tables</a:t>
            </a:r>
          </a:p>
        </p:txBody>
      </p:sp>
      <p:sp>
        <p:nvSpPr>
          <p:cNvPr id="5" name="Rounded Rectangle 4"/>
          <p:cNvSpPr/>
          <p:nvPr/>
        </p:nvSpPr>
        <p:spPr>
          <a:xfrm>
            <a:off x="4278930" y="1523644"/>
            <a:ext cx="3596868" cy="190897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8092355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4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4" grpId="0" animBg="1"/>
      <p:bldP spid="15" grpId="0" animBg="1"/>
      <p:bldP spid="16" grpId="0" animBg="1"/>
      <p:bldP spid="17" grpId="0" animBg="1"/>
      <p:bldP spid="18" grpId="0" animBg="1"/>
      <p:bldP spid="19" grpId="0" animBg="1"/>
      <p:bldP spid="20" grpId="0" animBg="1"/>
      <p:bldP spid="62" grpId="0" animBg="1"/>
      <p:bldP spid="77" grpId="0" animBg="1"/>
      <p:bldP spid="100" grpId="0" animBg="1"/>
      <p:bldP spid="113" grpId="0"/>
      <p:bldP spid="115" grpId="0"/>
      <p:bldP spid="191" grpId="0" animBg="1"/>
      <p:bldP spid="58" grpId="0" animBg="1"/>
      <p:bldP spid="58" grpId="1" animBg="1"/>
      <p:bldP spid="139" grpId="0"/>
      <p:bldP spid="140" grpId="0"/>
      <p:bldP spid="64" grpId="0" animBg="1"/>
      <p:bldP spid="65" grpId="0" animBg="1"/>
      <p:bldP spid="145" grpId="0" animBg="1"/>
      <p:bldP spid="66" grpId="0"/>
      <p:bldP spid="146"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charset="2"/>
                  <a:buChar char="Ø"/>
                </a:pPr>
                <a:r>
                  <a:rPr lang="en-US" sz="2400" dirty="0" smtClean="0"/>
                  <a:t> The restricted grammar comes from the structure of the reachability constraints (1)</a:t>
                </a:r>
              </a:p>
              <a:p>
                <a:pPr>
                  <a:buFont typeface="Wingdings" charset="2"/>
                  <a:buChar char="Ø"/>
                </a:pPr>
                <a:r>
                  <a:rPr lang="en-US" sz="2400" dirty="0"/>
                  <a:t> </a:t>
                </a:r>
                <a:r>
                  <a:rPr lang="pl-PL" sz="2400" i="1" dirty="0"/>
                  <a:t>¬(</a:t>
                </a:r>
                <a:r>
                  <a:rPr lang="pl-PL" sz="2400" i="1" dirty="0" smtClean="0"/>
                  <a:t>e</a:t>
                </a:r>
                <a:r>
                  <a:rPr lang="pl-PL" sz="2400" i="1" dirty="0"/>
                  <a:t> </a:t>
                </a:r>
                <a14:m>
                  <m:oMath xmlns:m="http://schemas.openxmlformats.org/officeDocument/2006/math">
                    <m:sSup>
                      <m:sSupPr>
                        <m:ctrlPr>
                          <a:rPr lang="pl-PL" sz="2400" i="1" smtClean="0">
                            <a:latin typeface="Cambria Math" charset="0"/>
                          </a:rPr>
                        </m:ctrlPr>
                      </m:sSupPr>
                      <m:e>
                        <m:r>
                          <a:rPr lang="en-US" sz="2400" b="0" i="1" smtClean="0">
                            <a:latin typeface="Cambria Math" charset="0"/>
                          </a:rPr>
                          <m:t>.</m:t>
                        </m:r>
                      </m:e>
                      <m:sup>
                        <m:r>
                          <a:rPr lang="en-US" sz="2400" b="0" i="1" smtClean="0">
                            <a:latin typeface="Cambria Math" charset="0"/>
                          </a:rPr>
                          <m:t>𝑖</m:t>
                        </m:r>
                      </m:sup>
                    </m:sSup>
                  </m:oMath>
                </a14:m>
                <a:r>
                  <a:rPr lang="pl-PL" sz="2400" i="1" dirty="0" smtClean="0"/>
                  <a:t> a c a .∗ </a:t>
                </a:r>
                <a:r>
                  <a:rPr lang="pl-PL" sz="2400" i="1" dirty="0"/>
                  <a:t>e) </a:t>
                </a:r>
                <a:r>
                  <a:rPr lang="pl-PL" sz="2400" dirty="0" err="1" smtClean="0"/>
                  <a:t>cannot</a:t>
                </a:r>
                <a:r>
                  <a:rPr lang="pl-PL" sz="2400" dirty="0" smtClean="0"/>
                  <a:t> be </a:t>
                </a:r>
                <a:r>
                  <a:rPr lang="pl-PL" sz="2400" dirty="0" err="1" smtClean="0"/>
                  <a:t>satisfied</a:t>
                </a:r>
                <a:r>
                  <a:rPr lang="pl-PL" sz="2400" dirty="0" smtClean="0"/>
                  <a:t> </a:t>
                </a:r>
                <a:r>
                  <a:rPr lang="pl-PL" sz="2400" dirty="0" err="1" smtClean="0"/>
                  <a:t>without</a:t>
                </a:r>
                <a:r>
                  <a:rPr lang="pl-PL" sz="2400" dirty="0" smtClean="0"/>
                  <a:t> </a:t>
                </a:r>
                <a:r>
                  <a:rPr lang="pl-PL" sz="2400" dirty="0" err="1" smtClean="0"/>
                  <a:t>adding</a:t>
                </a:r>
                <a:r>
                  <a:rPr lang="pl-PL" sz="2400" dirty="0" smtClean="0"/>
                  <a:t> extra </a:t>
                </a:r>
                <a:r>
                  <a:rPr lang="pl-PL" sz="2400" dirty="0" err="1" smtClean="0"/>
                  <a:t>constraints</a:t>
                </a:r>
                <a:endParaRPr lang="pl-PL" sz="2400" dirty="0" smtClean="0"/>
              </a:p>
              <a:p>
                <a:pPr lvl="1">
                  <a:buFont typeface="Wingdings" charset="2"/>
                  <a:buChar char="Ø"/>
                </a:pPr>
                <a:r>
                  <a:rPr lang="pl-PL" sz="2200" i="1" dirty="0"/>
                  <a:t> </a:t>
                </a:r>
                <a:r>
                  <a:rPr lang="pl-PL" sz="2200" i="1" dirty="0" smtClean="0"/>
                  <a:t>Reach(..i+3) </a:t>
                </a:r>
                <a:r>
                  <a:rPr lang="pl-PL" sz="2200" dirty="0" err="1" smtClean="0"/>
                  <a:t>only</a:t>
                </a:r>
                <a:r>
                  <a:rPr lang="pl-PL" sz="2200" dirty="0" smtClean="0"/>
                  <a:t> </a:t>
                </a:r>
                <a:r>
                  <a:rPr lang="pl-PL" sz="2200" dirty="0" err="1" smtClean="0"/>
                  <a:t>depends</a:t>
                </a:r>
                <a:r>
                  <a:rPr lang="pl-PL" sz="2200" dirty="0" smtClean="0"/>
                  <a:t> on</a:t>
                </a:r>
                <a:r>
                  <a:rPr lang="pl-PL" sz="2200" i="1" dirty="0" smtClean="0"/>
                  <a:t> Reach(..i+2), </a:t>
                </a:r>
                <a:r>
                  <a:rPr lang="pl-PL" sz="2200" dirty="0" smtClean="0"/>
                  <a:t>not </a:t>
                </a:r>
                <a:r>
                  <a:rPr lang="pl-PL" sz="2200" dirty="0" err="1" smtClean="0"/>
                  <a:t>both</a:t>
                </a:r>
                <a:r>
                  <a:rPr lang="pl-PL" sz="2200" dirty="0" smtClean="0"/>
                  <a:t> </a:t>
                </a:r>
                <a:r>
                  <a:rPr lang="pl-PL" sz="2200" i="1" dirty="0"/>
                  <a:t>Reach(..</a:t>
                </a:r>
                <a:r>
                  <a:rPr lang="pl-PL" sz="2200" i="1" dirty="0" smtClean="0"/>
                  <a:t>i+1) </a:t>
                </a:r>
                <a:r>
                  <a:rPr lang="pl-PL" sz="2200" dirty="0" smtClean="0"/>
                  <a:t>and</a:t>
                </a:r>
                <a:r>
                  <a:rPr lang="pl-PL" sz="2200" i="1" dirty="0" smtClean="0"/>
                  <a:t> </a:t>
                </a:r>
                <a:r>
                  <a:rPr lang="pl-PL" sz="2200" i="1" dirty="0"/>
                  <a:t>Reach(..i+2</a:t>
                </a:r>
                <a:r>
                  <a:rPr lang="pl-PL" sz="2200" i="1" dirty="0" smtClean="0"/>
                  <a:t>)</a:t>
                </a:r>
              </a:p>
              <a:p>
                <a:pPr>
                  <a:buFont typeface="Wingdings" charset="2"/>
                  <a:buChar char="Ø"/>
                </a:pPr>
                <a:r>
                  <a:rPr lang="pl-PL" sz="2400" dirty="0" err="1" smtClean="0"/>
                  <a:t>Tactics</a:t>
                </a:r>
                <a:r>
                  <a:rPr lang="pl-PL" sz="2400" dirty="0" smtClean="0"/>
                  <a:t> </a:t>
                </a:r>
                <a:r>
                  <a:rPr lang="pl-PL" sz="2400" dirty="0" err="1" smtClean="0"/>
                  <a:t>are</a:t>
                </a:r>
                <a:r>
                  <a:rPr lang="pl-PL" sz="2400" dirty="0" smtClean="0"/>
                  <a:t> </a:t>
                </a:r>
                <a:r>
                  <a:rPr lang="pl-PL" sz="2400" dirty="0" err="1" smtClean="0"/>
                  <a:t>sound</a:t>
                </a:r>
                <a:r>
                  <a:rPr lang="pl-PL" sz="2400" dirty="0" smtClean="0"/>
                  <a:t> but </a:t>
                </a:r>
                <a:r>
                  <a:rPr lang="pl-PL" sz="2400" dirty="0" err="1" smtClean="0"/>
                  <a:t>incomplete</a:t>
                </a:r>
                <a:endParaRPr lang="pl-PL" sz="2400" dirty="0" smtClean="0"/>
              </a:p>
              <a:p>
                <a:pPr>
                  <a:buFont typeface="Wingdings" charset="2"/>
                  <a:buChar char="Ø"/>
                </a:pPr>
                <a:r>
                  <a:rPr lang="pl-PL" sz="2400" dirty="0" err="1" smtClean="0"/>
                  <a:t>Due</a:t>
                </a:r>
                <a:r>
                  <a:rPr lang="pl-PL" sz="2400" dirty="0" smtClean="0"/>
                  <a:t> to </a:t>
                </a:r>
                <a:r>
                  <a:rPr lang="pl-PL" sz="2400" dirty="0" err="1" smtClean="0"/>
                  <a:t>vast</a:t>
                </a:r>
                <a:r>
                  <a:rPr lang="pl-PL" sz="2400" dirty="0" smtClean="0"/>
                  <a:t> </a:t>
                </a:r>
                <a:r>
                  <a:rPr lang="pl-PL" sz="2400" dirty="0" err="1" smtClean="0"/>
                  <a:t>interconnect</a:t>
                </a:r>
                <a:r>
                  <a:rPr lang="pl-PL" sz="2400" dirty="0" smtClean="0"/>
                  <a:t> in </a:t>
                </a:r>
                <a:r>
                  <a:rPr lang="pl-PL" sz="2400" dirty="0" err="1" smtClean="0"/>
                  <a:t>datacenters</a:t>
                </a:r>
                <a:r>
                  <a:rPr lang="pl-PL" sz="2400" dirty="0" smtClean="0"/>
                  <a:t>, </a:t>
                </a:r>
                <a:r>
                  <a:rPr lang="pl-PL" sz="2400" dirty="0" err="1" smtClean="0"/>
                  <a:t>operators</a:t>
                </a:r>
                <a:r>
                  <a:rPr lang="pl-PL" sz="2400" dirty="0" smtClean="0"/>
                  <a:t> </a:t>
                </a:r>
                <a:r>
                  <a:rPr lang="pl-PL" sz="2400" dirty="0" err="1" smtClean="0"/>
                  <a:t>can</a:t>
                </a:r>
                <a:r>
                  <a:rPr lang="pl-PL" sz="2400" dirty="0" smtClean="0"/>
                  <a:t> design </a:t>
                </a:r>
                <a:r>
                  <a:rPr lang="pl-PL" sz="2400" dirty="0" err="1" smtClean="0"/>
                  <a:t>tactics</a:t>
                </a:r>
                <a:r>
                  <a:rPr lang="pl-PL" sz="2400" dirty="0" smtClean="0"/>
                  <a:t> </a:t>
                </a:r>
                <a:r>
                  <a:rPr lang="pl-PL" sz="2400" dirty="0" err="1" smtClean="0"/>
                  <a:t>which</a:t>
                </a:r>
                <a:r>
                  <a:rPr lang="pl-PL" sz="2400" dirty="0" smtClean="0"/>
                  <a:t> </a:t>
                </a:r>
                <a:r>
                  <a:rPr lang="pl-PL" sz="2400" dirty="0" err="1" smtClean="0"/>
                  <a:t>are</a:t>
                </a:r>
                <a:r>
                  <a:rPr lang="pl-PL" sz="2400" dirty="0" smtClean="0"/>
                  <a:t> </a:t>
                </a:r>
                <a:r>
                  <a:rPr lang="pl-PL" sz="2400" dirty="0" err="1" smtClean="0"/>
                  <a:t>complete</a:t>
                </a:r>
                <a:r>
                  <a:rPr lang="pl-PL" sz="2400" dirty="0" smtClean="0"/>
                  <a:t> for </a:t>
                </a:r>
                <a:r>
                  <a:rPr lang="pl-PL" sz="2400" dirty="0" err="1" smtClean="0"/>
                  <a:t>all</a:t>
                </a:r>
                <a:r>
                  <a:rPr lang="pl-PL" sz="2400" dirty="0" smtClean="0"/>
                  <a:t> </a:t>
                </a:r>
                <a:r>
                  <a:rPr lang="pl-PL" sz="2400" dirty="0" err="1" smtClean="0"/>
                  <a:t>practical</a:t>
                </a:r>
                <a:r>
                  <a:rPr lang="pl-PL" sz="2400" dirty="0" smtClean="0"/>
                  <a:t> </a:t>
                </a:r>
                <a:r>
                  <a:rPr lang="pl-PL" sz="2400" dirty="0" err="1" smtClean="0"/>
                  <a:t>purposes</a:t>
                </a:r>
                <a:endParaRPr lang="pl-PL"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97" t="-2121" r="-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45</a:t>
            </a:fld>
            <a:endParaRPr lang="en-US" dirty="0"/>
          </a:p>
        </p:txBody>
      </p:sp>
    </p:spTree>
    <p:extLst>
      <p:ext uri="{BB962C8B-B14F-4D97-AF65-F5344CB8AC3E}">
        <p14:creationId xmlns:p14="http://schemas.microsoft.com/office/powerpoint/2010/main" val="14069712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Procedure</a:t>
            </a:r>
            <a:endParaRPr lang="en-US" dirty="0"/>
          </a:p>
        </p:txBody>
      </p:sp>
      <p:sp>
        <p:nvSpPr>
          <p:cNvPr id="4" name="Content Placeholder 3"/>
          <p:cNvSpPr>
            <a:spLocks noGrp="1"/>
          </p:cNvSpPr>
          <p:nvPr>
            <p:ph sz="half" idx="1"/>
          </p:nvPr>
        </p:nvSpPr>
        <p:spPr/>
        <p:txBody>
          <a:bodyPr>
            <a:normAutofit/>
          </a:bodyPr>
          <a:lstStyle/>
          <a:p>
            <a:pPr>
              <a:buFont typeface="Wingdings" charset="2"/>
              <a:buChar char="Ø"/>
            </a:pPr>
            <a:r>
              <a:rPr lang="en-US" sz="2400" dirty="0" smtClean="0"/>
              <a:t>Policy Graph : Vertices are packet classes and edges are isolation policies</a:t>
            </a:r>
          </a:p>
          <a:p>
            <a:pPr>
              <a:buFont typeface="Wingdings" charset="2"/>
              <a:buChar char="Ø"/>
            </a:pPr>
            <a:r>
              <a:rPr lang="en-US" sz="2400" dirty="0" smtClean="0"/>
              <a:t>Recursively partition each connected component in two : min-cut partitioning/ </a:t>
            </a:r>
            <a:r>
              <a:rPr lang="en-US" sz="2400" dirty="0" err="1" smtClean="0"/>
              <a:t>equi</a:t>
            </a:r>
            <a:r>
              <a:rPr lang="en-US" sz="2400" dirty="0" smtClean="0"/>
              <a:t>-sized partitioning </a:t>
            </a:r>
          </a:p>
          <a:p>
            <a:pPr>
              <a:buFont typeface="Wingdings" charset="2"/>
              <a:buChar char="Ø"/>
            </a:pPr>
            <a:r>
              <a:rPr lang="en-US" sz="2400" dirty="0" smtClean="0"/>
              <a:t>Maximize isolation inside partitions</a:t>
            </a:r>
          </a:p>
          <a:p>
            <a:pPr>
              <a:buFont typeface="Wingdings" charset="2"/>
              <a:buChar char="Ø"/>
            </a:pPr>
            <a:r>
              <a:rPr lang="en-US" sz="2400" dirty="0" smtClean="0"/>
              <a:t>Synthesize P1, and provide the solution of P1 to P2 as constraints for synthesis</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35039" y="2086365"/>
            <a:ext cx="6177386" cy="3127544"/>
          </a:xfrm>
        </p:spPr>
      </p:pic>
      <p:sp>
        <p:nvSpPr>
          <p:cNvPr id="3" name="Slide Number Placeholder 2"/>
          <p:cNvSpPr>
            <a:spLocks noGrp="1"/>
          </p:cNvSpPr>
          <p:nvPr>
            <p:ph type="sldNum" sz="quarter" idx="12"/>
          </p:nvPr>
        </p:nvSpPr>
        <p:spPr/>
        <p:txBody>
          <a:bodyPr/>
          <a:lstStyle/>
          <a:p>
            <a:fld id="{4FAB73BC-B049-4115-A692-8D63A059BFB8}" type="slidenum">
              <a:rPr lang="en-US" smtClean="0"/>
              <a:t>46</a:t>
            </a:fld>
            <a:endParaRPr lang="en-US" dirty="0"/>
          </a:p>
        </p:txBody>
      </p:sp>
    </p:spTree>
    <p:extLst>
      <p:ext uri="{BB962C8B-B14F-4D97-AF65-F5344CB8AC3E}">
        <p14:creationId xmlns:p14="http://schemas.microsoft.com/office/powerpoint/2010/main" val="390014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Recovery Mechanisms </a:t>
            </a:r>
            <a:endParaRPr 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73" y="1954305"/>
            <a:ext cx="8527614" cy="4317439"/>
          </a:xfrm>
          <a:prstGeom prst="rect">
            <a:avLst/>
          </a:prstGeom>
        </p:spPr>
      </p:pic>
      <p:sp>
        <p:nvSpPr>
          <p:cNvPr id="7" name="Rounded Rectangle 6"/>
          <p:cNvSpPr/>
          <p:nvPr/>
        </p:nvSpPr>
        <p:spPr>
          <a:xfrm>
            <a:off x="4679575" y="1954305"/>
            <a:ext cx="1129553" cy="466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Path1 </a:t>
            </a:r>
            <a:endParaRPr lang="en-US" sz="2400" dirty="0"/>
          </a:p>
        </p:txBody>
      </p:sp>
      <p:sp>
        <p:nvSpPr>
          <p:cNvPr id="8" name="TextBox 7"/>
          <p:cNvSpPr txBox="1"/>
          <p:nvPr/>
        </p:nvSpPr>
        <p:spPr>
          <a:xfrm>
            <a:off x="2528047" y="2420471"/>
            <a:ext cx="1371093" cy="461665"/>
          </a:xfrm>
          <a:prstGeom prst="rect">
            <a:avLst/>
          </a:prstGeom>
          <a:noFill/>
        </p:spPr>
        <p:txBody>
          <a:bodyPr wrap="square" rtlCol="0">
            <a:spAutoFit/>
          </a:bodyPr>
          <a:lstStyle/>
          <a:p>
            <a:r>
              <a:rPr lang="en-US" sz="2400" dirty="0" smtClean="0"/>
              <a:t>Synthesis</a:t>
            </a:r>
            <a:endParaRPr lang="en-US" sz="2400" dirty="0"/>
          </a:p>
        </p:txBody>
      </p:sp>
      <p:sp>
        <p:nvSpPr>
          <p:cNvPr id="10" name="TextBox 9"/>
          <p:cNvSpPr txBox="1"/>
          <p:nvPr/>
        </p:nvSpPr>
        <p:spPr>
          <a:xfrm>
            <a:off x="8714721" y="2581101"/>
            <a:ext cx="1388514" cy="461665"/>
          </a:xfrm>
          <a:prstGeom prst="rect">
            <a:avLst/>
          </a:prstGeom>
          <a:noFill/>
        </p:spPr>
        <p:txBody>
          <a:bodyPr wrap="square" rtlCol="0">
            <a:spAutoFit/>
          </a:bodyPr>
          <a:lstStyle/>
          <a:p>
            <a:r>
              <a:rPr lang="en-US" sz="2400" dirty="0" smtClean="0"/>
              <a:t>Synthesis</a:t>
            </a:r>
            <a:endParaRPr lang="en-US" sz="2400" dirty="0"/>
          </a:p>
        </p:txBody>
      </p:sp>
      <p:sp>
        <p:nvSpPr>
          <p:cNvPr id="12" name="Rounded Rectangle 11"/>
          <p:cNvSpPr/>
          <p:nvPr/>
        </p:nvSpPr>
        <p:spPr>
          <a:xfrm>
            <a:off x="6736079" y="2323637"/>
            <a:ext cx="1129553" cy="466166"/>
          </a:xfrm>
          <a:prstGeom prst="roundRect">
            <a:avLst/>
          </a:prstGeom>
          <a:solidFill>
            <a:srgbClr val="EF2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Path1 </a:t>
            </a:r>
            <a:endParaRPr lang="en-US" sz="2400" dirty="0"/>
          </a:p>
        </p:txBody>
      </p:sp>
      <p:sp>
        <p:nvSpPr>
          <p:cNvPr id="15" name="Rounded Rectangle 14"/>
          <p:cNvSpPr/>
          <p:nvPr/>
        </p:nvSpPr>
        <p:spPr>
          <a:xfrm>
            <a:off x="4679575" y="1954305"/>
            <a:ext cx="1129553" cy="466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Path2</a:t>
            </a:r>
            <a:endParaRPr lang="en-US" sz="2400" dirty="0"/>
          </a:p>
        </p:txBody>
      </p:sp>
      <p:sp>
        <p:nvSpPr>
          <p:cNvPr id="2" name="&quot;No&quot; Symbol 1"/>
          <p:cNvSpPr/>
          <p:nvPr/>
        </p:nvSpPr>
        <p:spPr>
          <a:xfrm>
            <a:off x="9003537" y="2420471"/>
            <a:ext cx="810883" cy="782927"/>
          </a:xfrm>
          <a:prstGeom prst="noSmoking">
            <a:avLst/>
          </a:prstGeom>
          <a:solidFill>
            <a:srgbClr val="EF2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10997145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0664 -1.48148E-6 L 0.16849 0.05486 " pathEditMode="relative" ptsTypes="AA">
                                      <p:cBhvr>
                                        <p:cTn id="16" dur="2000" fill="hold"/>
                                        <p:tgtEl>
                                          <p:spTgt spid="7"/>
                                        </p:tgtEl>
                                        <p:attrNameLst>
                                          <p:attrName>ppt_x</p:attrName>
                                          <p:attrName>ppt_y</p:attrName>
                                        </p:attrNameLst>
                                      </p:cBhvr>
                                    </p:animMotion>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0.0056 0.00879 L -0.16654 -0.06158 " pathEditMode="relative" ptsTypes="AA">
                                      <p:cBhvr>
                                        <p:cTn id="34" dur="2000" fill="hold"/>
                                        <p:tgtEl>
                                          <p:spTgt spid="12"/>
                                        </p:tgtEl>
                                        <p:attrNameLst>
                                          <p:attrName>ppt_x</p:attrName>
                                          <p:attrName>ppt_y</p:attrName>
                                        </p:attrNameLst>
                                      </p:cBhvr>
                                    </p:animMotion>
                                  </p:childTnLst>
                                </p:cTn>
                              </p:par>
                              <p:par>
                                <p:cTn id="35" presetID="1" presetClass="exit" presetSubtype="0" fill="hold" grpId="1"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3"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0.00156 -0.00463 L 0.16992 0.05741 " pathEditMode="relative" ptsTypes="AA">
                                      <p:cBhvr>
                                        <p:cTn id="54"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7" grpId="3" animBg="1"/>
      <p:bldP spid="8" grpId="0"/>
      <p:bldP spid="8" grpId="1"/>
      <p:bldP spid="8" grpId="2"/>
      <p:bldP spid="10" grpId="0"/>
      <p:bldP spid="10" grpId="1"/>
      <p:bldP spid="12" grpId="1" animBg="1"/>
      <p:bldP spid="12" grpId="2" animBg="1"/>
      <p:bldP spid="12" grpId="3" animBg="1"/>
      <p:bldP spid="15" grpId="0" animBg="1"/>
      <p:bldP spid="15" grpId="1" animBg="1"/>
      <p:bldP spid="2" grpId="0" animBg="1"/>
      <p:bldP spid="2"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Mechanisms</a:t>
            </a:r>
            <a:endParaRPr lang="en-US" dirty="0"/>
          </a:p>
        </p:txBody>
      </p:sp>
      <p:sp>
        <p:nvSpPr>
          <p:cNvPr id="3" name="Content Placeholder 2"/>
          <p:cNvSpPr>
            <a:spLocks noGrp="1"/>
          </p:cNvSpPr>
          <p:nvPr>
            <p:ph idx="1"/>
          </p:nvPr>
        </p:nvSpPr>
        <p:spPr>
          <a:xfrm>
            <a:off x="1097280" y="1845733"/>
            <a:ext cx="10058400" cy="4394645"/>
          </a:xfrm>
        </p:spPr>
        <p:txBody>
          <a:bodyPr>
            <a:normAutofit/>
          </a:bodyPr>
          <a:lstStyle/>
          <a:p>
            <a:pPr>
              <a:buFont typeface="Wingdings" charset="2"/>
              <a:buChar char="Ø"/>
            </a:pPr>
            <a:r>
              <a:rPr lang="en-US" sz="2400" i="1" dirty="0" smtClean="0"/>
              <a:t>Solver-guided enumeration</a:t>
            </a:r>
            <a:r>
              <a:rPr lang="en-US" sz="2400" dirty="0" smtClean="0"/>
              <a:t> :</a:t>
            </a:r>
          </a:p>
          <a:p>
            <a:pPr lvl="1">
              <a:buFont typeface="Wingdings" charset="2"/>
              <a:buChar char="Ø"/>
            </a:pPr>
            <a:r>
              <a:rPr lang="en-US" sz="2200" dirty="0" smtClean="0"/>
              <a:t>Obtain unsatisfiable cores which are paths of P1</a:t>
            </a:r>
          </a:p>
          <a:p>
            <a:pPr lvl="1">
              <a:buFont typeface="Wingdings" charset="2"/>
              <a:buChar char="Ø"/>
            </a:pPr>
            <a:r>
              <a:rPr lang="en-US" sz="2200" i="1" dirty="0"/>
              <a:t> </a:t>
            </a:r>
            <a:r>
              <a:rPr lang="en-US" sz="2200" dirty="0" smtClean="0"/>
              <a:t>Resynthesize P1 to get a different solution</a:t>
            </a:r>
          </a:p>
          <a:p>
            <a:pPr>
              <a:lnSpc>
                <a:spcPct val="150000"/>
              </a:lnSpc>
              <a:buFont typeface="Wingdings" charset="2"/>
              <a:buChar char="Ø"/>
            </a:pPr>
            <a:r>
              <a:rPr lang="en-US" sz="2400" dirty="0" smtClean="0"/>
              <a:t>Enumeration ineffective with dense graphs, bound of number of enumerations</a:t>
            </a:r>
          </a:p>
          <a:p>
            <a:pPr>
              <a:lnSpc>
                <a:spcPct val="150000"/>
              </a:lnSpc>
              <a:buFont typeface="Wingdings" charset="2"/>
              <a:buChar char="Ø"/>
            </a:pPr>
            <a:r>
              <a:rPr lang="en-US" sz="2400" dirty="0" smtClean="0"/>
              <a:t>For completeness, perform multiple iterations of optimistic synthesis:</a:t>
            </a:r>
          </a:p>
          <a:p>
            <a:pPr lvl="1">
              <a:buFont typeface="Wingdings" charset="2"/>
              <a:buChar char="Ø"/>
            </a:pPr>
            <a:r>
              <a:rPr lang="en-US" sz="2200" dirty="0"/>
              <a:t> </a:t>
            </a:r>
            <a:r>
              <a:rPr lang="en-US" sz="2200" dirty="0" smtClean="0"/>
              <a:t>Each iteration, double the base threshold partition size</a:t>
            </a:r>
          </a:p>
          <a:p>
            <a:pPr lvl="1">
              <a:buFont typeface="Wingdings" charset="2"/>
              <a:buChar char="Ø"/>
            </a:pPr>
            <a:r>
              <a:rPr lang="en-US" sz="2200" dirty="0" smtClean="0"/>
              <a:t>Final case : threshold = graph size (normal synthesis)</a:t>
            </a:r>
          </a:p>
        </p:txBody>
      </p:sp>
      <p:sp>
        <p:nvSpPr>
          <p:cNvPr id="4" name="Slide Number Placeholder 3"/>
          <p:cNvSpPr>
            <a:spLocks noGrp="1"/>
          </p:cNvSpPr>
          <p:nvPr>
            <p:ph type="sldNum" sz="quarter" idx="12"/>
          </p:nvPr>
        </p:nvSpPr>
        <p:spPr/>
        <p:txBody>
          <a:bodyPr/>
          <a:lstStyle/>
          <a:p>
            <a:fld id="{6113E31D-E2AB-40D1-8B51-AFA5AFEF393A}" type="slidenum">
              <a:rPr lang="en-US" smtClean="0"/>
              <a:t>48</a:t>
            </a:fld>
            <a:endParaRPr lang="en-US" dirty="0"/>
          </a:p>
        </p:txBody>
      </p:sp>
    </p:spTree>
    <p:extLst>
      <p:ext uri="{BB962C8B-B14F-4D97-AF65-F5344CB8AC3E}">
        <p14:creationId xmlns:p14="http://schemas.microsoft.com/office/powerpoint/2010/main" val="472976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Software-defined Networks</a:t>
            </a:r>
            <a:endParaRPr lang="en-US" dirty="0"/>
          </a:p>
        </p:txBody>
      </p:sp>
      <p:sp>
        <p:nvSpPr>
          <p:cNvPr id="70" name="Oval 69"/>
          <p:cNvSpPr/>
          <p:nvPr/>
        </p:nvSpPr>
        <p:spPr>
          <a:xfrm>
            <a:off x="3883211" y="5368211"/>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7</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71" name="Oval 70"/>
          <p:cNvSpPr/>
          <p:nvPr/>
        </p:nvSpPr>
        <p:spPr>
          <a:xfrm>
            <a:off x="5172401" y="5368211"/>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8</a:t>
            </a:r>
            <a:endParaRPr lang="en-US" sz="2800" baseline="-25000" dirty="0">
              <a:solidFill>
                <a:schemeClr val="tx1"/>
              </a:solidFill>
            </a:endParaRPr>
          </a:p>
        </p:txBody>
      </p:sp>
      <p:sp>
        <p:nvSpPr>
          <p:cNvPr id="72" name="Oval 71"/>
          <p:cNvSpPr/>
          <p:nvPr/>
        </p:nvSpPr>
        <p:spPr>
          <a:xfrm>
            <a:off x="6247324" y="5383977"/>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9</a:t>
            </a:r>
            <a:endParaRPr lang="en-US" sz="2800" spc="-150" baseline="-25000" dirty="0">
              <a:solidFill>
                <a:schemeClr val="tx1"/>
              </a:solidFill>
            </a:endParaRPr>
          </a:p>
        </p:txBody>
      </p:sp>
      <p:sp>
        <p:nvSpPr>
          <p:cNvPr id="73" name="Oval 72"/>
          <p:cNvSpPr/>
          <p:nvPr/>
        </p:nvSpPr>
        <p:spPr>
          <a:xfrm>
            <a:off x="7538903" y="5383977"/>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rPr>
              <a:t>S</a:t>
            </a:r>
            <a:r>
              <a:rPr lang="en-US" sz="2400" spc="-150" baseline="-25000" dirty="0" smtClean="0">
                <a:solidFill>
                  <a:schemeClr val="tx1"/>
                </a:solidFill>
              </a:rPr>
              <a:t>10</a:t>
            </a:r>
            <a:endParaRPr lang="en-US" sz="2400" spc="-150" baseline="-25000" dirty="0">
              <a:solidFill>
                <a:schemeClr val="tx1"/>
              </a:solidFill>
            </a:endParaRPr>
          </a:p>
        </p:txBody>
      </p:sp>
      <p:sp>
        <p:nvSpPr>
          <p:cNvPr id="74" name="Oval 73"/>
          <p:cNvSpPr/>
          <p:nvPr/>
        </p:nvSpPr>
        <p:spPr>
          <a:xfrm>
            <a:off x="3880822" y="4111269"/>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3</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75" name="Oval 74"/>
          <p:cNvSpPr/>
          <p:nvPr/>
        </p:nvSpPr>
        <p:spPr>
          <a:xfrm>
            <a:off x="5168937" y="4111269"/>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4</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76" name="Oval 75"/>
          <p:cNvSpPr/>
          <p:nvPr/>
        </p:nvSpPr>
        <p:spPr>
          <a:xfrm>
            <a:off x="6247324" y="4111269"/>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5</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77" name="Oval 76"/>
          <p:cNvSpPr/>
          <p:nvPr/>
        </p:nvSpPr>
        <p:spPr>
          <a:xfrm>
            <a:off x="7538903" y="411126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6</a:t>
            </a:r>
            <a:endParaRPr lang="en-US" sz="2800" baseline="-25000" dirty="0">
              <a:ln w="0"/>
              <a:solidFill>
                <a:schemeClr val="tx1"/>
              </a:solidFill>
              <a:effectLst>
                <a:outerShdw blurRad="38100" dist="19050" dir="2700000" algn="tl" rotWithShape="0">
                  <a:schemeClr val="dk1">
                    <a:alpha val="40000"/>
                  </a:schemeClr>
                </a:outerShdw>
              </a:effectLst>
            </a:endParaRPr>
          </a:p>
        </p:txBody>
      </p:sp>
      <p:sp>
        <p:nvSpPr>
          <p:cNvPr id="78" name="Oval 77"/>
          <p:cNvSpPr/>
          <p:nvPr/>
        </p:nvSpPr>
        <p:spPr>
          <a:xfrm>
            <a:off x="5168937" y="2728154"/>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1</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79" name="Oval 78"/>
          <p:cNvSpPr/>
          <p:nvPr/>
        </p:nvSpPr>
        <p:spPr>
          <a:xfrm>
            <a:off x="6247324" y="2730590"/>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t>
            </a:r>
            <a:r>
              <a:rPr lang="en-US" sz="2800" baseline="-25000" dirty="0" smtClean="0">
                <a:ln w="0"/>
                <a:solidFill>
                  <a:schemeClr val="tx1"/>
                </a:solidFill>
                <a:effectLst>
                  <a:outerShdw blurRad="38100" dist="19050" dir="2700000" algn="tl" rotWithShape="0">
                    <a:schemeClr val="dk1">
                      <a:alpha val="40000"/>
                    </a:schemeClr>
                  </a:outerShdw>
                </a:effectLst>
              </a:rPr>
              <a:t>2</a:t>
            </a:r>
            <a:endParaRPr lang="en-US" sz="2800" baseline="-25000" dirty="0">
              <a:ln w="0"/>
              <a:solidFill>
                <a:schemeClr val="tx1"/>
              </a:solidFill>
              <a:effectLst>
                <a:outerShdw blurRad="38100" dist="19050" dir="2700000" algn="tl" rotWithShape="0">
                  <a:schemeClr val="dk1">
                    <a:alpha val="40000"/>
                  </a:schemeClr>
                </a:outerShdw>
              </a:effectLst>
            </a:endParaRPr>
          </a:p>
        </p:txBody>
      </p:sp>
      <p:cxnSp>
        <p:nvCxnSpPr>
          <p:cNvPr id="80" name="Straight Connector 79"/>
          <p:cNvCxnSpPr/>
          <p:nvPr/>
        </p:nvCxnSpPr>
        <p:spPr>
          <a:xfrm>
            <a:off x="4249878" y="4834570"/>
            <a:ext cx="238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37993" y="4834570"/>
            <a:ext cx="3464"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249878" y="3451455"/>
            <a:ext cx="1288115"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07959" y="4834569"/>
            <a:ext cx="0"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616380" y="4834570"/>
            <a:ext cx="0"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249878" y="3453891"/>
            <a:ext cx="2366502" cy="657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537993" y="3453891"/>
            <a:ext cx="1078387" cy="657378"/>
          </a:xfrm>
          <a:prstGeom prst="line">
            <a:avLst/>
          </a:prstGeom>
          <a:ln w="22225"/>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a:off x="5537993" y="3451455"/>
            <a:ext cx="1078387"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537993" y="3451455"/>
            <a:ext cx="2369966" cy="6598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616380" y="3453891"/>
            <a:ext cx="1291579" cy="657377"/>
          </a:xfrm>
          <a:prstGeom prst="line">
            <a:avLst/>
          </a:prstGeom>
          <a:ln w="22225"/>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4252267" y="4834570"/>
            <a:ext cx="1285726"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4249878" y="4834570"/>
            <a:ext cx="129157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616380" y="4834569"/>
            <a:ext cx="1291579"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616380" y="4834570"/>
            <a:ext cx="1291579"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4749456" y="2023395"/>
            <a:ext cx="2655459" cy="472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SDN Controller</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cxnSp>
        <p:nvCxnSpPr>
          <p:cNvPr id="6" name="Straight Arrow Connector 5"/>
          <p:cNvCxnSpPr/>
          <p:nvPr/>
        </p:nvCxnSpPr>
        <p:spPr>
          <a:xfrm>
            <a:off x="4094014" y="4834569"/>
            <a:ext cx="0" cy="549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75253" y="4909218"/>
            <a:ext cx="639919" cy="400110"/>
          </a:xfrm>
          <a:prstGeom prst="rect">
            <a:avLst/>
          </a:prstGeom>
        </p:spPr>
        <p:txBody>
          <a:bodyPr wrap="none">
            <a:spAutoFit/>
          </a:bodyPr>
          <a:lstStyle/>
          <a:p>
            <a:r>
              <a:rPr lang="en-US" sz="2000" dirty="0"/>
              <a:t>SSH </a:t>
            </a:r>
          </a:p>
        </p:txBody>
      </p:sp>
      <p:sp>
        <p:nvSpPr>
          <p:cNvPr id="5" name="Rectangle 4"/>
          <p:cNvSpPr/>
          <p:nvPr/>
        </p:nvSpPr>
        <p:spPr>
          <a:xfrm>
            <a:off x="709331" y="2444641"/>
            <a:ext cx="6096000" cy="1200329"/>
          </a:xfrm>
          <a:prstGeom prst="rect">
            <a:avLst/>
          </a:prstGeom>
        </p:spPr>
        <p:txBody>
          <a:bodyPr>
            <a:spAutoFit/>
          </a:bodyPr>
          <a:lstStyle/>
          <a:p>
            <a:pPr>
              <a:lnSpc>
                <a:spcPct val="100000"/>
              </a:lnSpc>
            </a:pPr>
            <a:r>
              <a:rPr lang="en-US" sz="2400" dirty="0"/>
              <a:t>Programmable switch rules:    </a:t>
            </a:r>
            <a:br>
              <a:rPr lang="en-US" sz="2400" dirty="0"/>
            </a:br>
            <a:r>
              <a:rPr lang="en-US" sz="2400" b="1" dirty="0">
                <a:latin typeface="Courier" charset="0"/>
                <a:ea typeface="Courier" charset="0"/>
                <a:cs typeface="Courier" charset="0"/>
              </a:rPr>
              <a:t>Match</a:t>
            </a:r>
            <a:r>
              <a:rPr lang="en-US" sz="2400" dirty="0"/>
              <a:t>: Packet headers</a:t>
            </a:r>
            <a:br>
              <a:rPr lang="en-US" sz="2400" dirty="0"/>
            </a:br>
            <a:r>
              <a:rPr lang="en-US" sz="2400" b="1" dirty="0">
                <a:latin typeface="Courier" charset="0"/>
                <a:ea typeface="Courier" charset="0"/>
                <a:cs typeface="Courier" charset="0"/>
              </a:rPr>
              <a:t>Action</a:t>
            </a:r>
            <a:r>
              <a:rPr lang="en-US" sz="2400" dirty="0"/>
              <a:t>: Forward to next switch</a:t>
            </a:r>
          </a:p>
        </p:txBody>
      </p:sp>
      <p:sp>
        <p:nvSpPr>
          <p:cNvPr id="11" name="Rectangle 10"/>
          <p:cNvSpPr/>
          <p:nvPr/>
        </p:nvSpPr>
        <p:spPr>
          <a:xfrm>
            <a:off x="707737" y="4685891"/>
            <a:ext cx="2423677" cy="830997"/>
          </a:xfrm>
          <a:prstGeom prst="rect">
            <a:avLst/>
          </a:prstGeom>
        </p:spPr>
        <p:txBody>
          <a:bodyPr wrap="none">
            <a:spAutoFit/>
          </a:bodyPr>
          <a:lstStyle/>
          <a:p>
            <a:pPr>
              <a:lnSpc>
                <a:spcPct val="100000"/>
              </a:lnSpc>
            </a:pPr>
            <a:r>
              <a:rPr lang="en-US" sz="2400" dirty="0"/>
              <a:t>SSH traffic at S</a:t>
            </a:r>
            <a:r>
              <a:rPr lang="en-US" sz="2400" baseline="-25000" dirty="0"/>
              <a:t>3</a:t>
            </a:r>
            <a:r>
              <a:rPr lang="en-US" sz="2400" dirty="0"/>
              <a:t> </a:t>
            </a:r>
            <a:r>
              <a:rPr lang="en-US" sz="2400" dirty="0" smtClean="0"/>
              <a:t>is </a:t>
            </a:r>
          </a:p>
          <a:p>
            <a:pPr>
              <a:lnSpc>
                <a:spcPct val="100000"/>
              </a:lnSpc>
            </a:pPr>
            <a:r>
              <a:rPr lang="en-US" sz="2400" dirty="0" smtClean="0"/>
              <a:t>forwarded </a:t>
            </a:r>
            <a:r>
              <a:rPr lang="en-US" sz="2400" dirty="0"/>
              <a:t>to </a:t>
            </a:r>
            <a:r>
              <a:rPr lang="en-US" sz="2400" dirty="0" smtClean="0"/>
              <a:t>S</a:t>
            </a:r>
            <a:r>
              <a:rPr lang="en-US" sz="2400" baseline="-25000" dirty="0" smtClean="0"/>
              <a:t>7</a:t>
            </a:r>
            <a:endParaRPr lang="en-US" sz="2400" baseline="-25000" dirty="0"/>
          </a:p>
        </p:txBody>
      </p:sp>
      <p:sp>
        <p:nvSpPr>
          <p:cNvPr id="12" name="Rectangle 11"/>
          <p:cNvSpPr/>
          <p:nvPr/>
        </p:nvSpPr>
        <p:spPr>
          <a:xfrm>
            <a:off x="8324901" y="2029142"/>
            <a:ext cx="2940036" cy="830997"/>
          </a:xfrm>
          <a:prstGeom prst="rect">
            <a:avLst/>
          </a:prstGeom>
        </p:spPr>
        <p:txBody>
          <a:bodyPr wrap="none">
            <a:spAutoFit/>
          </a:bodyPr>
          <a:lstStyle/>
          <a:p>
            <a:r>
              <a:rPr lang="en-US" sz="2400" dirty="0"/>
              <a:t>Centralized </a:t>
            </a:r>
            <a:r>
              <a:rPr lang="en-US" sz="2400" dirty="0" smtClean="0"/>
              <a:t>controller </a:t>
            </a:r>
          </a:p>
          <a:p>
            <a:r>
              <a:rPr lang="en-US" sz="2400" dirty="0"/>
              <a:t>e</a:t>
            </a:r>
            <a:r>
              <a:rPr lang="en-US" sz="2400" dirty="0" smtClean="0"/>
              <a:t>nforces policies </a:t>
            </a:r>
            <a:endParaRPr lang="en-US" sz="2400" dirty="0"/>
          </a:p>
        </p:txBody>
      </p:sp>
      <p:sp>
        <p:nvSpPr>
          <p:cNvPr id="13" name="Rectangle 12"/>
          <p:cNvSpPr/>
          <p:nvPr/>
        </p:nvSpPr>
        <p:spPr>
          <a:xfrm>
            <a:off x="3029185" y="2455070"/>
            <a:ext cx="6096000" cy="830997"/>
          </a:xfrm>
          <a:prstGeom prst="rect">
            <a:avLst/>
          </a:prstGeom>
        </p:spPr>
        <p:txBody>
          <a:bodyPr>
            <a:spAutoFit/>
          </a:bodyPr>
          <a:lstStyle/>
          <a:p>
            <a:pPr algn="ctr"/>
            <a:r>
              <a:rPr lang="en-US" sz="2400" dirty="0" smtClean="0"/>
              <a:t>Enforcing policies </a:t>
            </a:r>
            <a:r>
              <a:rPr lang="en-US" sz="2400" dirty="0"/>
              <a:t>using conventional </a:t>
            </a:r>
            <a:r>
              <a:rPr lang="en-US" sz="2400" dirty="0" smtClean="0"/>
              <a:t>distributed networks is difficult. </a:t>
            </a:r>
          </a:p>
        </p:txBody>
      </p:sp>
    </p:spTree>
    <p:extLst>
      <p:ext uri="{BB962C8B-B14F-4D97-AF65-F5344CB8AC3E}">
        <p14:creationId xmlns:p14="http://schemas.microsoft.com/office/powerpoint/2010/main" val="1160398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104" grpId="0" animBg="1"/>
      <p:bldP spid="8" grpId="0"/>
      <p:bldP spid="5"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a:t>
            </a:r>
          </a:p>
        </p:txBody>
      </p:sp>
      <p:sp>
        <p:nvSpPr>
          <p:cNvPr id="3" name="TextBox 2"/>
          <p:cNvSpPr txBox="1"/>
          <p:nvPr/>
        </p:nvSpPr>
        <p:spPr>
          <a:xfrm>
            <a:off x="1097280" y="2180919"/>
            <a:ext cx="4274820" cy="461665"/>
          </a:xfrm>
          <a:prstGeom prst="rect">
            <a:avLst/>
          </a:prstGeom>
          <a:noFill/>
        </p:spPr>
        <p:txBody>
          <a:bodyPr wrap="square" rtlCol="0">
            <a:spAutoFit/>
          </a:bodyPr>
          <a:lstStyle/>
          <a:p>
            <a:r>
              <a:rPr lang="en-US" sz="2400" b="1" dirty="0" smtClean="0"/>
              <a:t>Frenetic [</a:t>
            </a:r>
            <a:r>
              <a:rPr lang="en-US" sz="2400" b="1" dirty="0"/>
              <a:t>ICFP11]</a:t>
            </a:r>
            <a:endParaRPr lang="en-US" sz="2400" dirty="0"/>
          </a:p>
        </p:txBody>
      </p:sp>
      <p:grpSp>
        <p:nvGrpSpPr>
          <p:cNvPr id="10" name="Group 9"/>
          <p:cNvGrpSpPr/>
          <p:nvPr/>
        </p:nvGrpSpPr>
        <p:grpSpPr>
          <a:xfrm>
            <a:off x="4169932" y="1825980"/>
            <a:ext cx="7225783" cy="844511"/>
            <a:chOff x="3745378" y="2038257"/>
            <a:chExt cx="7225783" cy="84451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378" y="2038257"/>
              <a:ext cx="489911" cy="481093"/>
            </a:xfrm>
            <a:prstGeom prst="rect">
              <a:avLst/>
            </a:prstGeom>
          </p:spPr>
        </p:pic>
        <p:sp>
          <p:nvSpPr>
            <p:cNvPr id="7" name="TextBox 6"/>
            <p:cNvSpPr txBox="1"/>
            <p:nvPr/>
          </p:nvSpPr>
          <p:spPr>
            <a:xfrm>
              <a:off x="4436467" y="2051771"/>
              <a:ext cx="6534694" cy="830997"/>
            </a:xfrm>
            <a:prstGeom prst="rect">
              <a:avLst/>
            </a:prstGeom>
            <a:noFill/>
          </p:spPr>
          <p:txBody>
            <a:bodyPr wrap="square" rtlCol="0">
              <a:spAutoFit/>
            </a:bodyPr>
            <a:lstStyle/>
            <a:p>
              <a:r>
                <a:rPr lang="en-US" sz="2400" dirty="0" smtClean="0"/>
                <a:t>Program </a:t>
              </a:r>
              <a:r>
                <a:rPr lang="en-US" sz="2400" dirty="0"/>
                <a:t>individual</a:t>
              </a:r>
              <a:r>
                <a:rPr lang="en-US" sz="2400" i="1" dirty="0"/>
                <a:t> </a:t>
              </a:r>
              <a:r>
                <a:rPr lang="en-US" sz="2400" dirty="0"/>
                <a:t>switch behaviors in SDN</a:t>
              </a:r>
            </a:p>
            <a:p>
              <a:endParaRPr lang="en-US" sz="2400" dirty="0"/>
            </a:p>
          </p:txBody>
        </p:sp>
      </p:grpSp>
      <p:grpSp>
        <p:nvGrpSpPr>
          <p:cNvPr id="9" name="Group 8"/>
          <p:cNvGrpSpPr/>
          <p:nvPr/>
        </p:nvGrpSpPr>
        <p:grpSpPr>
          <a:xfrm>
            <a:off x="3936095" y="2340863"/>
            <a:ext cx="5992639" cy="669769"/>
            <a:chOff x="3544199" y="2896390"/>
            <a:chExt cx="5992639" cy="669769"/>
          </a:xfrm>
        </p:grpSpPr>
        <p:sp>
          <p:nvSpPr>
            <p:cNvPr id="4" name="Multiply 3"/>
            <p:cNvSpPr/>
            <p:nvPr/>
          </p:nvSpPr>
          <p:spPr>
            <a:xfrm>
              <a:off x="3544199" y="2896390"/>
              <a:ext cx="892268" cy="669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6467" y="2990623"/>
              <a:ext cx="5100371" cy="461665"/>
            </a:xfrm>
            <a:prstGeom prst="rect">
              <a:avLst/>
            </a:prstGeom>
          </p:spPr>
          <p:txBody>
            <a:bodyPr wrap="none">
              <a:spAutoFit/>
            </a:bodyPr>
            <a:lstStyle/>
            <a:p>
              <a:r>
                <a:rPr lang="en-US" sz="2400" dirty="0"/>
                <a:t>Hard to express network-wide behavior</a:t>
              </a:r>
            </a:p>
          </p:txBody>
        </p:sp>
      </p:grpSp>
      <p:sp>
        <p:nvSpPr>
          <p:cNvPr id="11" name="TextBox 10"/>
          <p:cNvSpPr txBox="1"/>
          <p:nvPr/>
        </p:nvSpPr>
        <p:spPr>
          <a:xfrm>
            <a:off x="1102720" y="3786562"/>
            <a:ext cx="4274820" cy="461665"/>
          </a:xfrm>
          <a:prstGeom prst="rect">
            <a:avLst/>
          </a:prstGeom>
          <a:noFill/>
        </p:spPr>
        <p:txBody>
          <a:bodyPr wrap="square" rtlCol="0">
            <a:spAutoFit/>
          </a:bodyPr>
          <a:lstStyle/>
          <a:p>
            <a:r>
              <a:rPr lang="en-US" sz="2400" b="1" dirty="0" err="1" smtClean="0"/>
              <a:t>NetKAT</a:t>
            </a:r>
            <a:r>
              <a:rPr lang="en-US" sz="2400" b="1" dirty="0" smtClean="0"/>
              <a:t> [</a:t>
            </a:r>
            <a:r>
              <a:rPr lang="en-US" sz="2400" b="1" dirty="0"/>
              <a:t>POPL14]</a:t>
            </a:r>
            <a:endParaRPr lang="en-US" sz="2400" dirty="0"/>
          </a:p>
        </p:txBody>
      </p:sp>
      <p:grpSp>
        <p:nvGrpSpPr>
          <p:cNvPr id="12" name="Group 11"/>
          <p:cNvGrpSpPr/>
          <p:nvPr/>
        </p:nvGrpSpPr>
        <p:grpSpPr>
          <a:xfrm>
            <a:off x="4175372" y="3431623"/>
            <a:ext cx="7404861" cy="481093"/>
            <a:chOff x="3745378" y="2038257"/>
            <a:chExt cx="7404861" cy="48109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378" y="2038257"/>
              <a:ext cx="489911" cy="481093"/>
            </a:xfrm>
            <a:prstGeom prst="rect">
              <a:avLst/>
            </a:prstGeom>
          </p:spPr>
        </p:pic>
        <p:sp>
          <p:nvSpPr>
            <p:cNvPr id="14" name="TextBox 13"/>
            <p:cNvSpPr txBox="1"/>
            <p:nvPr/>
          </p:nvSpPr>
          <p:spPr>
            <a:xfrm>
              <a:off x="4436466" y="2051771"/>
              <a:ext cx="6713773" cy="461665"/>
            </a:xfrm>
            <a:prstGeom prst="rect">
              <a:avLst/>
            </a:prstGeom>
            <a:noFill/>
          </p:spPr>
          <p:txBody>
            <a:bodyPr wrap="square" rtlCol="0">
              <a:spAutoFit/>
            </a:bodyPr>
            <a:lstStyle/>
            <a:p>
              <a:r>
                <a:rPr lang="en-US" sz="2400" dirty="0" smtClean="0"/>
                <a:t>Network-wide policies like regular paths </a:t>
              </a:r>
              <a:r>
                <a:rPr lang="en-US" sz="2400" smtClean="0"/>
                <a:t>(waypoints)</a:t>
              </a:r>
              <a:endParaRPr lang="en-US" sz="2400" dirty="0"/>
            </a:p>
          </p:txBody>
        </p:sp>
      </p:grpSp>
      <p:grpSp>
        <p:nvGrpSpPr>
          <p:cNvPr id="15" name="Group 14"/>
          <p:cNvGrpSpPr/>
          <p:nvPr/>
        </p:nvGrpSpPr>
        <p:grpSpPr>
          <a:xfrm>
            <a:off x="3936095" y="3949060"/>
            <a:ext cx="6699050" cy="669769"/>
            <a:chOff x="3544199" y="2896390"/>
            <a:chExt cx="6699050" cy="669769"/>
          </a:xfrm>
        </p:grpSpPr>
        <p:sp>
          <p:nvSpPr>
            <p:cNvPr id="16" name="Multiply 15"/>
            <p:cNvSpPr/>
            <p:nvPr/>
          </p:nvSpPr>
          <p:spPr>
            <a:xfrm>
              <a:off x="3544199" y="2896390"/>
              <a:ext cx="892268" cy="669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36467" y="2990623"/>
              <a:ext cx="5806782" cy="461665"/>
            </a:xfrm>
            <a:prstGeom prst="rect">
              <a:avLst/>
            </a:prstGeom>
          </p:spPr>
          <p:txBody>
            <a:bodyPr wrap="none">
              <a:spAutoFit/>
            </a:bodyPr>
            <a:lstStyle/>
            <a:p>
              <a:r>
                <a:rPr lang="en-US" sz="2400" dirty="0"/>
                <a:t>Cannot express hyperproperties like isolation</a:t>
              </a:r>
            </a:p>
          </p:txBody>
        </p:sp>
      </p:grpSp>
      <p:sp>
        <p:nvSpPr>
          <p:cNvPr id="19" name="TextBox 18"/>
          <p:cNvSpPr txBox="1"/>
          <p:nvPr/>
        </p:nvSpPr>
        <p:spPr>
          <a:xfrm>
            <a:off x="1097280" y="5344053"/>
            <a:ext cx="4274820" cy="830997"/>
          </a:xfrm>
          <a:prstGeom prst="rect">
            <a:avLst/>
          </a:prstGeom>
          <a:noFill/>
        </p:spPr>
        <p:txBody>
          <a:bodyPr wrap="square" rtlCol="0">
            <a:spAutoFit/>
          </a:bodyPr>
          <a:lstStyle/>
          <a:p>
            <a:r>
              <a:rPr lang="en-US" sz="2400" b="1" dirty="0" smtClean="0"/>
              <a:t>Merlin [CONEXT14]</a:t>
            </a:r>
          </a:p>
          <a:p>
            <a:r>
              <a:rPr lang="en-US" sz="2400" b="1" dirty="0" smtClean="0"/>
              <a:t>SIMPLE [SIGCOMM13</a:t>
            </a:r>
            <a:r>
              <a:rPr lang="en-US" sz="2400" b="1" dirty="0"/>
              <a:t>]</a:t>
            </a:r>
            <a:endParaRPr lang="en-US" sz="2400" dirty="0"/>
          </a:p>
        </p:txBody>
      </p:sp>
      <p:grpSp>
        <p:nvGrpSpPr>
          <p:cNvPr id="20" name="Group 19"/>
          <p:cNvGrpSpPr/>
          <p:nvPr/>
        </p:nvGrpSpPr>
        <p:grpSpPr>
          <a:xfrm>
            <a:off x="4169932" y="4985490"/>
            <a:ext cx="7225783" cy="830997"/>
            <a:chOff x="3745378" y="1967797"/>
            <a:chExt cx="7225783" cy="830997"/>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378" y="2038257"/>
              <a:ext cx="489911" cy="481093"/>
            </a:xfrm>
            <a:prstGeom prst="rect">
              <a:avLst/>
            </a:prstGeom>
          </p:spPr>
        </p:pic>
        <p:sp>
          <p:nvSpPr>
            <p:cNvPr id="22" name="TextBox 21"/>
            <p:cNvSpPr txBox="1"/>
            <p:nvPr/>
          </p:nvSpPr>
          <p:spPr>
            <a:xfrm>
              <a:off x="4436467" y="1967797"/>
              <a:ext cx="6534694" cy="830997"/>
            </a:xfrm>
            <a:prstGeom prst="rect">
              <a:avLst/>
            </a:prstGeom>
            <a:noFill/>
          </p:spPr>
          <p:txBody>
            <a:bodyPr wrap="square" rtlCol="0">
              <a:spAutoFit/>
            </a:bodyPr>
            <a:lstStyle/>
            <a:p>
              <a:r>
                <a:rPr lang="en-US" sz="2400" dirty="0" smtClean="0"/>
                <a:t>Complex network-wide policies like waypoints </a:t>
              </a:r>
              <a:r>
                <a:rPr lang="en-US" sz="2400" dirty="0"/>
                <a:t>and bandwidth </a:t>
              </a:r>
              <a:r>
                <a:rPr lang="en-US" sz="2400" dirty="0" smtClean="0"/>
                <a:t>guarantees</a:t>
              </a:r>
              <a:endParaRPr lang="en-US" sz="2400" dirty="0"/>
            </a:p>
          </p:txBody>
        </p:sp>
      </p:grpSp>
      <p:grpSp>
        <p:nvGrpSpPr>
          <p:cNvPr id="23" name="Group 22"/>
          <p:cNvGrpSpPr/>
          <p:nvPr/>
        </p:nvGrpSpPr>
        <p:grpSpPr>
          <a:xfrm>
            <a:off x="3936095" y="5685478"/>
            <a:ext cx="7717534" cy="669769"/>
            <a:chOff x="3544199" y="2896390"/>
            <a:chExt cx="7717534" cy="669769"/>
          </a:xfrm>
        </p:grpSpPr>
        <p:sp>
          <p:nvSpPr>
            <p:cNvPr id="24" name="Multiply 23"/>
            <p:cNvSpPr/>
            <p:nvPr/>
          </p:nvSpPr>
          <p:spPr>
            <a:xfrm>
              <a:off x="3544199" y="2896390"/>
              <a:ext cx="892268" cy="669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36467" y="2990623"/>
              <a:ext cx="6825266" cy="461665"/>
            </a:xfrm>
            <a:prstGeom prst="rect">
              <a:avLst/>
            </a:prstGeom>
          </p:spPr>
          <p:txBody>
            <a:bodyPr wrap="none">
              <a:spAutoFit/>
            </a:bodyPr>
            <a:lstStyle/>
            <a:p>
              <a:r>
                <a:rPr lang="en-US" sz="2400" dirty="0" smtClean="0"/>
                <a:t>Tailor-made and not easily extensible to new policies </a:t>
              </a:r>
              <a:endParaRPr lang="en-US" sz="2400" dirty="0"/>
            </a:p>
          </p:txBody>
        </p:sp>
      </p:gr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784232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9123" y="1753321"/>
            <a:ext cx="3422962" cy="1656084"/>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High-level language to specify policies</a:t>
            </a:r>
            <a:endParaRPr lang="en-US" sz="2800" dirty="0">
              <a:solidFill>
                <a:schemeClr val="tx1"/>
              </a:solidFill>
            </a:endParaRPr>
          </a:p>
        </p:txBody>
      </p:sp>
      <p:sp>
        <p:nvSpPr>
          <p:cNvPr id="5" name="Rounded Rectangle 4"/>
          <p:cNvSpPr/>
          <p:nvPr/>
        </p:nvSpPr>
        <p:spPr>
          <a:xfrm>
            <a:off x="7732718" y="1755956"/>
            <a:ext cx="3422962" cy="1653449"/>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Switch forwarding tables</a:t>
            </a:r>
            <a:endParaRPr lang="en-US" sz="2800" dirty="0">
              <a:solidFill>
                <a:schemeClr val="tx1"/>
              </a:solidFill>
            </a:endParaRPr>
          </a:p>
        </p:txBody>
      </p:sp>
      <p:sp>
        <p:nvSpPr>
          <p:cNvPr id="6" name="Right Arrow 5"/>
          <p:cNvSpPr/>
          <p:nvPr/>
        </p:nvSpPr>
        <p:spPr>
          <a:xfrm>
            <a:off x="4754880" y="1718441"/>
            <a:ext cx="2743200" cy="1673524"/>
          </a:xfrm>
          <a:prstGeom prst="rightArrow">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Genesis</a:t>
            </a:r>
            <a:endParaRPr lang="en-US" sz="3200" dirty="0">
              <a:solidFill>
                <a:schemeClr val="tx1"/>
              </a:solidFill>
            </a:endParaRPr>
          </a:p>
        </p:txBody>
      </p:sp>
      <p:sp>
        <p:nvSpPr>
          <p:cNvPr id="7" name="TextBox 6"/>
          <p:cNvSpPr txBox="1"/>
          <p:nvPr/>
        </p:nvSpPr>
        <p:spPr>
          <a:xfrm>
            <a:off x="1739085" y="4656117"/>
            <a:ext cx="2139351" cy="523220"/>
          </a:xfrm>
          <a:prstGeom prst="rect">
            <a:avLst/>
          </a:prstGeom>
          <a:noFill/>
        </p:spPr>
        <p:txBody>
          <a:bodyPr wrap="square" rtlCol="0">
            <a:spAutoFit/>
          </a:bodyPr>
          <a:lstStyle/>
          <a:p>
            <a:pPr algn="ctr"/>
            <a:r>
              <a:rPr lang="en-US" sz="2800" dirty="0" smtClean="0"/>
              <a:t>INPUT</a:t>
            </a:r>
            <a:endParaRPr lang="en-US" sz="2800" dirty="0"/>
          </a:p>
        </p:txBody>
      </p:sp>
      <p:sp>
        <p:nvSpPr>
          <p:cNvPr id="8" name="TextBox 7"/>
          <p:cNvSpPr txBox="1"/>
          <p:nvPr/>
        </p:nvSpPr>
        <p:spPr>
          <a:xfrm>
            <a:off x="8374523" y="4656117"/>
            <a:ext cx="2139351" cy="523220"/>
          </a:xfrm>
          <a:prstGeom prst="rect">
            <a:avLst/>
          </a:prstGeom>
          <a:noFill/>
        </p:spPr>
        <p:txBody>
          <a:bodyPr wrap="square" rtlCol="0">
            <a:spAutoFit/>
          </a:bodyPr>
          <a:lstStyle/>
          <a:p>
            <a:pPr algn="ctr"/>
            <a:r>
              <a:rPr lang="en-US" sz="2800" smtClean="0"/>
              <a:t>OUTPUT</a:t>
            </a:r>
            <a:endParaRPr lang="en-US" sz="2800" dirty="0"/>
          </a:p>
        </p:txBody>
      </p:sp>
      <p:sp>
        <p:nvSpPr>
          <p:cNvPr id="11" name="TextBox 10"/>
          <p:cNvSpPr txBox="1"/>
          <p:nvPr/>
        </p:nvSpPr>
        <p:spPr>
          <a:xfrm>
            <a:off x="4480560" y="3391965"/>
            <a:ext cx="3291840" cy="830997"/>
          </a:xfrm>
          <a:prstGeom prst="rect">
            <a:avLst/>
          </a:prstGeom>
          <a:noFill/>
        </p:spPr>
        <p:txBody>
          <a:bodyPr wrap="square" rtlCol="0">
            <a:spAutoFit/>
          </a:bodyPr>
          <a:lstStyle/>
          <a:p>
            <a:pPr algn="ctr"/>
            <a:r>
              <a:rPr lang="en-US" sz="2400" dirty="0" smtClean="0"/>
              <a:t>Extensible and </a:t>
            </a:r>
            <a:r>
              <a:rPr lang="en-US" sz="2400" dirty="0"/>
              <a:t>g</a:t>
            </a:r>
            <a:r>
              <a:rPr lang="en-US" sz="2400" dirty="0" smtClean="0"/>
              <a:t>eneralized </a:t>
            </a:r>
            <a:r>
              <a:rPr lang="en-US" sz="2400" dirty="0"/>
              <a:t>s</a:t>
            </a:r>
            <a:r>
              <a:rPr lang="en-US" sz="2400" dirty="0" smtClean="0"/>
              <a:t>earch</a:t>
            </a:r>
            <a:endParaRPr lang="en-US" sz="2400" dirty="0"/>
          </a:p>
        </p:txBody>
      </p:sp>
      <p:sp>
        <p:nvSpPr>
          <p:cNvPr id="12" name="TextBox 11"/>
          <p:cNvSpPr txBox="1"/>
          <p:nvPr/>
        </p:nvSpPr>
        <p:spPr>
          <a:xfrm>
            <a:off x="1450781" y="734854"/>
            <a:ext cx="2715958" cy="830997"/>
          </a:xfrm>
          <a:prstGeom prst="rect">
            <a:avLst/>
          </a:prstGeom>
          <a:noFill/>
        </p:spPr>
        <p:txBody>
          <a:bodyPr wrap="square" rtlCol="0">
            <a:spAutoFit/>
          </a:bodyPr>
          <a:lstStyle/>
          <a:p>
            <a:pPr algn="ctr"/>
            <a:r>
              <a:rPr lang="en-US" sz="2400" dirty="0" smtClean="0"/>
              <a:t>Support for complex </a:t>
            </a:r>
          </a:p>
          <a:p>
            <a:pPr algn="ctr"/>
            <a:r>
              <a:rPr lang="en-US" sz="2400" dirty="0"/>
              <a:t>a</a:t>
            </a:r>
            <a:r>
              <a:rPr lang="en-US" sz="2400" dirty="0" smtClean="0"/>
              <a:t>nd diverse policies</a:t>
            </a:r>
            <a:endParaRPr lang="en-US" sz="2400" dirty="0"/>
          </a:p>
        </p:txBody>
      </p:sp>
      <p:sp>
        <p:nvSpPr>
          <p:cNvPr id="14" name="TextBox 13"/>
          <p:cNvSpPr txBox="1"/>
          <p:nvPr/>
        </p:nvSpPr>
        <p:spPr>
          <a:xfrm>
            <a:off x="1089123" y="5385961"/>
            <a:ext cx="10390909" cy="892552"/>
          </a:xfrm>
          <a:prstGeom prst="rect">
            <a:avLst/>
          </a:prstGeom>
          <a:noFill/>
        </p:spPr>
        <p:txBody>
          <a:bodyPr wrap="square" rtlCol="0">
            <a:spAutoFit/>
          </a:bodyPr>
          <a:lstStyle/>
          <a:p>
            <a:pPr algn="ctr"/>
            <a:r>
              <a:rPr lang="en-US" sz="2600" dirty="0" smtClean="0"/>
              <a:t>Genesis uses Satisfiability Modulo Theories (SMT) solvers </a:t>
            </a:r>
          </a:p>
          <a:p>
            <a:pPr algn="ctr"/>
            <a:r>
              <a:rPr lang="en-US" sz="2600" dirty="0" smtClean="0"/>
              <a:t>to synthesize forwarding tables</a:t>
            </a:r>
            <a:endParaRPr lang="en-US" sz="2600" dirty="0"/>
          </a:p>
        </p:txBody>
      </p:sp>
      <p:sp>
        <p:nvSpPr>
          <p:cNvPr id="16" name="TextBox 15"/>
          <p:cNvSpPr txBox="1"/>
          <p:nvPr/>
        </p:nvSpPr>
        <p:spPr>
          <a:xfrm>
            <a:off x="1144664" y="3617262"/>
            <a:ext cx="3328192" cy="830997"/>
          </a:xfrm>
          <a:prstGeom prst="rect">
            <a:avLst/>
          </a:prstGeom>
          <a:noFill/>
        </p:spPr>
        <p:txBody>
          <a:bodyPr wrap="square" rtlCol="0">
            <a:spAutoFit/>
          </a:bodyPr>
          <a:lstStyle/>
          <a:p>
            <a:pPr algn="ctr"/>
            <a:r>
              <a:rPr lang="en-US" sz="2400" dirty="0" smtClean="0"/>
              <a:t>Enforcing certain policies is NP-complete</a:t>
            </a:r>
            <a:endParaRPr lang="en-US" sz="2400"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2812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sz="2800" dirty="0" smtClean="0">
                <a:solidFill>
                  <a:schemeClr val="bg1">
                    <a:lumMod val="50000"/>
                  </a:schemeClr>
                </a:solidFill>
              </a:rPr>
              <a:t>Motivation</a:t>
            </a:r>
          </a:p>
          <a:p>
            <a:pPr>
              <a:buFont typeface="Wingdings" charset="2"/>
              <a:buChar char="q"/>
            </a:pPr>
            <a:r>
              <a:rPr lang="en-US" sz="2800" dirty="0" smtClean="0"/>
              <a:t>Synthesis of forwarding </a:t>
            </a:r>
            <a:r>
              <a:rPr lang="en-US" sz="2800" dirty="0"/>
              <a:t>t</a:t>
            </a:r>
            <a:r>
              <a:rPr lang="en-US" sz="2800" dirty="0" smtClean="0"/>
              <a:t>ables in Genesis</a:t>
            </a:r>
          </a:p>
          <a:p>
            <a:pPr>
              <a:buFont typeface="Wingdings" charset="2"/>
              <a:buChar char="q"/>
            </a:pPr>
            <a:r>
              <a:rPr lang="en-US" sz="2800" dirty="0" smtClean="0"/>
              <a:t>Scaling to large </a:t>
            </a:r>
            <a:r>
              <a:rPr lang="en-US" sz="2800" dirty="0"/>
              <a:t>w</a:t>
            </a:r>
            <a:r>
              <a:rPr lang="en-US" sz="2800" dirty="0" smtClean="0"/>
              <a:t>orkloads: Tactics and Divide-and-conquer</a:t>
            </a:r>
          </a:p>
          <a:p>
            <a:pPr>
              <a:buFont typeface="Wingdings" charset="2"/>
              <a:buChar char="q"/>
            </a:pPr>
            <a:r>
              <a:rPr lang="en-US" sz="2800" dirty="0" smtClean="0"/>
              <a:t>Genesis extensions: Handling failures</a:t>
            </a:r>
          </a:p>
          <a:p>
            <a:pPr>
              <a:buFont typeface="Wingdings" charset="2"/>
              <a:buChar char="q"/>
            </a:pPr>
            <a:endParaRPr lang="en-US" sz="2800" dirty="0" smtClean="0"/>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1456681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Policy Support</a:t>
            </a:r>
            <a:endParaRPr lang="en-US" dirty="0"/>
          </a:p>
        </p:txBody>
      </p:sp>
      <p:sp>
        <p:nvSpPr>
          <p:cNvPr id="32" name="Oval 31"/>
          <p:cNvSpPr/>
          <p:nvPr/>
        </p:nvSpPr>
        <p:spPr>
          <a:xfrm>
            <a:off x="3844274" y="4649520"/>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7</a:t>
            </a:r>
          </a:p>
        </p:txBody>
      </p:sp>
      <p:sp>
        <p:nvSpPr>
          <p:cNvPr id="33" name="Oval 32"/>
          <p:cNvSpPr/>
          <p:nvPr/>
        </p:nvSpPr>
        <p:spPr>
          <a:xfrm>
            <a:off x="5133464" y="4649520"/>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8</a:t>
            </a:r>
            <a:endParaRPr lang="en-US" sz="2800" baseline="-25000" dirty="0">
              <a:solidFill>
                <a:schemeClr val="tx1"/>
              </a:solidFill>
            </a:endParaRPr>
          </a:p>
        </p:txBody>
      </p:sp>
      <p:sp>
        <p:nvSpPr>
          <p:cNvPr id="34" name="Oval 33"/>
          <p:cNvSpPr/>
          <p:nvPr/>
        </p:nvSpPr>
        <p:spPr>
          <a:xfrm>
            <a:off x="6208387" y="466528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tx1"/>
                </a:solidFill>
              </a:rPr>
              <a:t>S</a:t>
            </a:r>
            <a:r>
              <a:rPr lang="en-US" sz="2800" spc="-150" baseline="-25000" dirty="0" smtClean="0">
                <a:solidFill>
                  <a:schemeClr val="tx1"/>
                </a:solidFill>
              </a:rPr>
              <a:t>9</a:t>
            </a:r>
            <a:endParaRPr lang="en-US" sz="2800" spc="-150" baseline="-25000" dirty="0">
              <a:solidFill>
                <a:schemeClr val="tx1"/>
              </a:solidFill>
            </a:endParaRPr>
          </a:p>
        </p:txBody>
      </p:sp>
      <p:sp>
        <p:nvSpPr>
          <p:cNvPr id="35" name="Oval 34"/>
          <p:cNvSpPr/>
          <p:nvPr/>
        </p:nvSpPr>
        <p:spPr>
          <a:xfrm>
            <a:off x="7499966" y="4665286"/>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rPr>
              <a:t>S</a:t>
            </a:r>
            <a:r>
              <a:rPr lang="en-US" sz="2400" spc="-150" baseline="-25000" dirty="0" smtClean="0">
                <a:solidFill>
                  <a:schemeClr val="tx1"/>
                </a:solidFill>
              </a:rPr>
              <a:t>10</a:t>
            </a:r>
            <a:endParaRPr lang="en-US" sz="2400" spc="-150" baseline="-25000" dirty="0">
              <a:solidFill>
                <a:schemeClr val="tx1"/>
              </a:solidFill>
            </a:endParaRPr>
          </a:p>
        </p:txBody>
      </p:sp>
      <p:sp>
        <p:nvSpPr>
          <p:cNvPr id="36" name="Oval 35"/>
          <p:cNvSpPr/>
          <p:nvPr/>
        </p:nvSpPr>
        <p:spPr>
          <a:xfrm>
            <a:off x="3841885" y="339257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3</a:t>
            </a:r>
            <a:endParaRPr lang="en-US" sz="2800" baseline="-25000" dirty="0">
              <a:solidFill>
                <a:schemeClr val="tx1"/>
              </a:solidFill>
            </a:endParaRPr>
          </a:p>
        </p:txBody>
      </p:sp>
      <p:sp>
        <p:nvSpPr>
          <p:cNvPr id="37" name="Oval 36"/>
          <p:cNvSpPr/>
          <p:nvPr/>
        </p:nvSpPr>
        <p:spPr>
          <a:xfrm>
            <a:off x="5130000" y="339257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4</a:t>
            </a:r>
            <a:endParaRPr lang="en-US" sz="2800" baseline="-25000" dirty="0">
              <a:solidFill>
                <a:schemeClr val="tx1"/>
              </a:solidFill>
            </a:endParaRPr>
          </a:p>
        </p:txBody>
      </p:sp>
      <p:sp>
        <p:nvSpPr>
          <p:cNvPr id="38" name="Oval 37"/>
          <p:cNvSpPr/>
          <p:nvPr/>
        </p:nvSpPr>
        <p:spPr>
          <a:xfrm>
            <a:off x="6208387" y="3392578"/>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5</a:t>
            </a:r>
            <a:endParaRPr lang="en-US" sz="2800" baseline="-25000" dirty="0">
              <a:solidFill>
                <a:schemeClr val="tx1"/>
              </a:solidFill>
            </a:endParaRPr>
          </a:p>
        </p:txBody>
      </p:sp>
      <p:sp>
        <p:nvSpPr>
          <p:cNvPr id="39" name="Oval 38"/>
          <p:cNvSpPr/>
          <p:nvPr/>
        </p:nvSpPr>
        <p:spPr>
          <a:xfrm>
            <a:off x="7499966" y="3392577"/>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6</a:t>
            </a:r>
            <a:endParaRPr lang="en-US" sz="2800" baseline="-25000" dirty="0">
              <a:solidFill>
                <a:schemeClr val="tx1"/>
              </a:solidFill>
            </a:endParaRPr>
          </a:p>
        </p:txBody>
      </p:sp>
      <p:sp>
        <p:nvSpPr>
          <p:cNvPr id="40" name="Oval 39"/>
          <p:cNvSpPr/>
          <p:nvPr/>
        </p:nvSpPr>
        <p:spPr>
          <a:xfrm>
            <a:off x="5130000" y="2009463"/>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smtClean="0">
                <a:solidFill>
                  <a:schemeClr val="tx1"/>
                </a:solidFill>
              </a:rPr>
              <a:t>1</a:t>
            </a:r>
            <a:endParaRPr lang="en-US" sz="2800" baseline="-25000" dirty="0">
              <a:solidFill>
                <a:schemeClr val="tx1"/>
              </a:solidFill>
            </a:endParaRPr>
          </a:p>
        </p:txBody>
      </p:sp>
      <p:sp>
        <p:nvSpPr>
          <p:cNvPr id="41" name="Oval 40"/>
          <p:cNvSpPr/>
          <p:nvPr/>
        </p:nvSpPr>
        <p:spPr>
          <a:xfrm>
            <a:off x="6208387" y="2011899"/>
            <a:ext cx="738112" cy="723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r>
              <a:rPr lang="en-US" sz="2800" baseline="-25000" dirty="0">
                <a:solidFill>
                  <a:schemeClr val="tx1"/>
                </a:solidFill>
              </a:rPr>
              <a:t>2</a:t>
            </a:r>
          </a:p>
        </p:txBody>
      </p:sp>
      <p:cxnSp>
        <p:nvCxnSpPr>
          <p:cNvPr id="42" name="Straight Connector 41"/>
          <p:cNvCxnSpPr>
            <a:stCxn id="45" idx="4"/>
            <a:endCxn id="33" idx="0"/>
          </p:cNvCxnSpPr>
          <p:nvPr/>
        </p:nvCxnSpPr>
        <p:spPr>
          <a:xfrm>
            <a:off x="4210941" y="4115879"/>
            <a:ext cx="238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6" idx="4"/>
            <a:endCxn id="34" idx="0"/>
          </p:cNvCxnSpPr>
          <p:nvPr/>
        </p:nvCxnSpPr>
        <p:spPr>
          <a:xfrm>
            <a:off x="5499056" y="4115879"/>
            <a:ext cx="3464"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5" idx="0"/>
            <a:endCxn id="49" idx="4"/>
          </p:cNvCxnSpPr>
          <p:nvPr/>
        </p:nvCxnSpPr>
        <p:spPr>
          <a:xfrm flipV="1">
            <a:off x="4210941" y="2732764"/>
            <a:ext cx="1288115"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4"/>
            <a:endCxn id="44" idx="0"/>
          </p:cNvCxnSpPr>
          <p:nvPr/>
        </p:nvCxnSpPr>
        <p:spPr>
          <a:xfrm>
            <a:off x="7869022" y="4115878"/>
            <a:ext cx="0"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7" idx="4"/>
            <a:endCxn id="43" idx="0"/>
          </p:cNvCxnSpPr>
          <p:nvPr/>
        </p:nvCxnSpPr>
        <p:spPr>
          <a:xfrm>
            <a:off x="6577443" y="4115879"/>
            <a:ext cx="0"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5" idx="0"/>
            <a:endCxn id="50" idx="4"/>
          </p:cNvCxnSpPr>
          <p:nvPr/>
        </p:nvCxnSpPr>
        <p:spPr>
          <a:xfrm flipV="1">
            <a:off x="4210941" y="2735200"/>
            <a:ext cx="2366502" cy="657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6" idx="0"/>
            <a:endCxn id="50" idx="4"/>
          </p:cNvCxnSpPr>
          <p:nvPr/>
        </p:nvCxnSpPr>
        <p:spPr>
          <a:xfrm flipV="1">
            <a:off x="5499056" y="2735200"/>
            <a:ext cx="1078387" cy="657378"/>
          </a:xfrm>
          <a:prstGeom prst="line">
            <a:avLst/>
          </a:prstGeom>
          <a:ln w="22225"/>
        </p:spPr>
        <p:style>
          <a:lnRef idx="1">
            <a:schemeClr val="dk1"/>
          </a:lnRef>
          <a:fillRef idx="0">
            <a:schemeClr val="dk1"/>
          </a:fillRef>
          <a:effectRef idx="0">
            <a:schemeClr val="dk1"/>
          </a:effectRef>
          <a:fontRef idx="minor">
            <a:schemeClr val="tx1"/>
          </a:fontRef>
        </p:style>
      </p:cxnSp>
      <p:cxnSp>
        <p:nvCxnSpPr>
          <p:cNvPr id="49" name="Straight Connector 48"/>
          <p:cNvCxnSpPr>
            <a:stCxn id="49" idx="4"/>
            <a:endCxn id="47" idx="0"/>
          </p:cNvCxnSpPr>
          <p:nvPr/>
        </p:nvCxnSpPr>
        <p:spPr>
          <a:xfrm>
            <a:off x="5499056" y="2732764"/>
            <a:ext cx="1078387"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9" idx="4"/>
            <a:endCxn id="48" idx="0"/>
          </p:cNvCxnSpPr>
          <p:nvPr/>
        </p:nvCxnSpPr>
        <p:spPr>
          <a:xfrm>
            <a:off x="5499056" y="2732764"/>
            <a:ext cx="2369966" cy="6598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0" idx="4"/>
            <a:endCxn id="48" idx="0"/>
          </p:cNvCxnSpPr>
          <p:nvPr/>
        </p:nvCxnSpPr>
        <p:spPr>
          <a:xfrm>
            <a:off x="6577443" y="2735200"/>
            <a:ext cx="1291579" cy="657377"/>
          </a:xfrm>
          <a:prstGeom prst="line">
            <a:avLst/>
          </a:prstGeom>
          <a:ln w="22225"/>
        </p:spPr>
        <p:style>
          <a:lnRef idx="1">
            <a:schemeClr val="dk1"/>
          </a:lnRef>
          <a:fillRef idx="0">
            <a:schemeClr val="dk1"/>
          </a:fillRef>
          <a:effectRef idx="0">
            <a:schemeClr val="dk1"/>
          </a:effectRef>
          <a:fontRef idx="minor">
            <a:schemeClr val="tx1"/>
          </a:fontRef>
        </p:style>
      </p:cxnSp>
      <p:cxnSp>
        <p:nvCxnSpPr>
          <p:cNvPr id="52" name="Straight Connector 51"/>
          <p:cNvCxnSpPr>
            <a:stCxn id="33" idx="0"/>
            <a:endCxn id="46" idx="4"/>
          </p:cNvCxnSpPr>
          <p:nvPr/>
        </p:nvCxnSpPr>
        <p:spPr>
          <a:xfrm flipV="1">
            <a:off x="4213330" y="4115879"/>
            <a:ext cx="1285726"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4" idx="0"/>
            <a:endCxn id="45" idx="4"/>
          </p:cNvCxnSpPr>
          <p:nvPr/>
        </p:nvCxnSpPr>
        <p:spPr>
          <a:xfrm flipH="1" flipV="1">
            <a:off x="4210941" y="4115879"/>
            <a:ext cx="1291579" cy="533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0"/>
            <a:endCxn id="48" idx="4"/>
          </p:cNvCxnSpPr>
          <p:nvPr/>
        </p:nvCxnSpPr>
        <p:spPr>
          <a:xfrm flipV="1">
            <a:off x="6577443" y="4115878"/>
            <a:ext cx="1291579" cy="549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4" idx="0"/>
            <a:endCxn id="47" idx="4"/>
          </p:cNvCxnSpPr>
          <p:nvPr/>
        </p:nvCxnSpPr>
        <p:spPr>
          <a:xfrm flipH="1" flipV="1">
            <a:off x="6577443" y="4115879"/>
            <a:ext cx="1291579" cy="549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906751" y="5641506"/>
            <a:ext cx="601778" cy="529912"/>
          </a:xfrm>
          <a:prstGeom prst="rect">
            <a:avLst/>
          </a:prstGeom>
          <a:solidFill>
            <a:srgbClr val="A7D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a:t>
            </a:r>
            <a:r>
              <a:rPr lang="en-US" sz="2800" baseline="-25000" dirty="0" smtClean="0">
                <a:solidFill>
                  <a:schemeClr val="tx1"/>
                </a:solidFill>
              </a:rPr>
              <a:t>1</a:t>
            </a:r>
            <a:endParaRPr lang="en-US" sz="2800" baseline="-25000" dirty="0">
              <a:solidFill>
                <a:schemeClr val="tx1"/>
              </a:solidFill>
            </a:endParaRPr>
          </a:p>
        </p:txBody>
      </p:sp>
      <p:sp>
        <p:nvSpPr>
          <p:cNvPr id="57" name="Rectangle 56"/>
          <p:cNvSpPr/>
          <p:nvPr/>
        </p:nvSpPr>
        <p:spPr>
          <a:xfrm>
            <a:off x="7568133" y="5641506"/>
            <a:ext cx="601778" cy="529912"/>
          </a:xfrm>
          <a:prstGeom prst="rect">
            <a:avLst/>
          </a:prstGeom>
          <a:solidFill>
            <a:srgbClr val="A7D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a:t>
            </a:r>
            <a:r>
              <a:rPr lang="en-US" sz="2800" baseline="-25000" dirty="0" smtClean="0">
                <a:solidFill>
                  <a:schemeClr val="tx1"/>
                </a:solidFill>
              </a:rPr>
              <a:t>2</a:t>
            </a:r>
            <a:endParaRPr lang="en-US" sz="2800" baseline="-25000" dirty="0">
              <a:solidFill>
                <a:schemeClr val="tx1"/>
              </a:solidFill>
            </a:endParaRPr>
          </a:p>
        </p:txBody>
      </p:sp>
      <p:cxnSp>
        <p:nvCxnSpPr>
          <p:cNvPr id="60" name="Straight Connector 59"/>
          <p:cNvCxnSpPr>
            <a:endCxn id="33" idx="4"/>
          </p:cNvCxnSpPr>
          <p:nvPr/>
        </p:nvCxnSpPr>
        <p:spPr>
          <a:xfrm flipV="1">
            <a:off x="4210941" y="5372821"/>
            <a:ext cx="2389" cy="2494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5" idx="4"/>
            <a:endCxn id="57" idx="0"/>
          </p:cNvCxnSpPr>
          <p:nvPr/>
        </p:nvCxnSpPr>
        <p:spPr>
          <a:xfrm>
            <a:off x="7869022" y="5388587"/>
            <a:ext cx="0" cy="252919"/>
          </a:xfrm>
          <a:prstGeom prst="line">
            <a:avLst/>
          </a:prstGeom>
          <a:ln w="22225"/>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378578" y="2184610"/>
            <a:ext cx="3160610" cy="1077218"/>
          </a:xfrm>
          <a:prstGeom prst="rect">
            <a:avLst/>
          </a:prstGeom>
          <a:noFill/>
        </p:spPr>
        <p:txBody>
          <a:bodyPr wrap="square" rtlCol="0">
            <a:spAutoFit/>
          </a:bodyPr>
          <a:lstStyle/>
          <a:p>
            <a:r>
              <a:rPr lang="en-US" sz="3200" b="1" dirty="0" smtClean="0"/>
              <a:t>Reachability</a:t>
            </a:r>
            <a:r>
              <a:rPr lang="en-US" sz="3200" dirty="0" smtClean="0"/>
              <a:t>: </a:t>
            </a:r>
          </a:p>
          <a:p>
            <a:r>
              <a:rPr lang="en-US" sz="3200" dirty="0"/>
              <a:t>G</a:t>
            </a:r>
            <a:r>
              <a:rPr lang="en-US" sz="3200" baseline="-25000" dirty="0" smtClean="0"/>
              <a:t>1</a:t>
            </a:r>
            <a:r>
              <a:rPr lang="en-US" sz="3200" dirty="0" smtClean="0"/>
              <a:t> can talk to G</a:t>
            </a:r>
            <a:r>
              <a:rPr lang="en-US" sz="3200" baseline="-25000" dirty="0" smtClean="0"/>
              <a:t>2</a:t>
            </a:r>
            <a:endParaRPr lang="en-US" sz="3200" baseline="-25000" dirty="0"/>
          </a:p>
        </p:txBody>
      </p:sp>
      <p:sp>
        <p:nvSpPr>
          <p:cNvPr id="58" name="Rectangle 57"/>
          <p:cNvSpPr/>
          <p:nvPr/>
        </p:nvSpPr>
        <p:spPr>
          <a:xfrm>
            <a:off x="5198167" y="5641506"/>
            <a:ext cx="601778" cy="529912"/>
          </a:xfrm>
          <a:prstGeom prst="rect">
            <a:avLst/>
          </a:prstGeom>
          <a:solidFill>
            <a:srgbClr val="7FB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r>
              <a:rPr lang="en-US" sz="2800" baseline="-25000" dirty="0" smtClean="0">
                <a:solidFill>
                  <a:schemeClr val="tx1"/>
                </a:solidFill>
              </a:rPr>
              <a:t>1</a:t>
            </a:r>
            <a:endParaRPr lang="en-US" sz="2800" baseline="-25000" dirty="0">
              <a:solidFill>
                <a:schemeClr val="tx1"/>
              </a:solidFill>
            </a:endParaRPr>
          </a:p>
        </p:txBody>
      </p:sp>
      <p:sp>
        <p:nvSpPr>
          <p:cNvPr id="59" name="Rectangle 58"/>
          <p:cNvSpPr/>
          <p:nvPr/>
        </p:nvSpPr>
        <p:spPr>
          <a:xfrm>
            <a:off x="6276717" y="5641506"/>
            <a:ext cx="601778" cy="529912"/>
          </a:xfrm>
          <a:prstGeom prst="rect">
            <a:avLst/>
          </a:prstGeom>
          <a:solidFill>
            <a:srgbClr val="7FB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r>
              <a:rPr lang="en-US" sz="2800" baseline="-25000" dirty="0" smtClean="0">
                <a:solidFill>
                  <a:schemeClr val="tx1"/>
                </a:solidFill>
              </a:rPr>
              <a:t>2</a:t>
            </a:r>
            <a:endParaRPr lang="en-US" sz="2800" baseline="-25000" dirty="0">
              <a:solidFill>
                <a:schemeClr val="tx1"/>
              </a:solidFill>
            </a:endParaRPr>
          </a:p>
        </p:txBody>
      </p:sp>
      <p:cxnSp>
        <p:nvCxnSpPr>
          <p:cNvPr id="61" name="Straight Connector 60"/>
          <p:cNvCxnSpPr>
            <a:stCxn id="33" idx="4"/>
            <a:endCxn id="58" idx="0"/>
          </p:cNvCxnSpPr>
          <p:nvPr/>
        </p:nvCxnSpPr>
        <p:spPr>
          <a:xfrm flipH="1">
            <a:off x="5499056" y="5372821"/>
            <a:ext cx="3464" cy="2686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4" idx="4"/>
            <a:endCxn id="59" idx="0"/>
          </p:cNvCxnSpPr>
          <p:nvPr/>
        </p:nvCxnSpPr>
        <p:spPr>
          <a:xfrm>
            <a:off x="6577443" y="5388587"/>
            <a:ext cx="163" cy="2529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8578" y="3754227"/>
            <a:ext cx="3084146" cy="2062103"/>
          </a:xfrm>
          <a:prstGeom prst="rect">
            <a:avLst/>
          </a:prstGeom>
          <a:noFill/>
        </p:spPr>
        <p:txBody>
          <a:bodyPr wrap="square" rtlCol="0">
            <a:spAutoFit/>
          </a:bodyPr>
          <a:lstStyle/>
          <a:p>
            <a:r>
              <a:rPr lang="en-US" sz="3200" b="1" dirty="0" smtClean="0"/>
              <a:t>Waypoints</a:t>
            </a:r>
            <a:r>
              <a:rPr lang="en-US" sz="3200" dirty="0" smtClean="0"/>
              <a:t>:</a:t>
            </a:r>
          </a:p>
          <a:p>
            <a:r>
              <a:rPr lang="en-US" sz="3200" dirty="0"/>
              <a:t>B</a:t>
            </a:r>
            <a:r>
              <a:rPr lang="en-US" sz="3200" baseline="-25000" dirty="0" smtClean="0"/>
              <a:t>1</a:t>
            </a:r>
            <a:r>
              <a:rPr lang="en-US" sz="3200" dirty="0" smtClean="0"/>
              <a:t> can talk to B</a:t>
            </a:r>
            <a:r>
              <a:rPr lang="en-US" sz="3200" baseline="-25000" dirty="0" smtClean="0"/>
              <a:t>2</a:t>
            </a:r>
          </a:p>
          <a:p>
            <a:r>
              <a:rPr lang="en-US" sz="3200" dirty="0" smtClean="0"/>
              <a:t>Through FW</a:t>
            </a:r>
          </a:p>
          <a:p>
            <a:r>
              <a:rPr lang="en-US" sz="3200" dirty="0" smtClean="0"/>
              <a:t>(</a:t>
            </a:r>
            <a:r>
              <a:rPr lang="en-US" sz="3200" dirty="0"/>
              <a:t>NP-complete) </a:t>
            </a:r>
          </a:p>
        </p:txBody>
      </p:sp>
      <p:cxnSp>
        <p:nvCxnSpPr>
          <p:cNvPr id="64" name="Straight Connector 63"/>
          <p:cNvCxnSpPr>
            <a:stCxn id="37" idx="0"/>
            <a:endCxn id="40" idx="4"/>
          </p:cNvCxnSpPr>
          <p:nvPr/>
        </p:nvCxnSpPr>
        <p:spPr>
          <a:xfrm flipV="1">
            <a:off x="5499056" y="2732764"/>
            <a:ext cx="0" cy="6598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8" idx="0"/>
            <a:endCxn id="41" idx="4"/>
          </p:cNvCxnSpPr>
          <p:nvPr/>
        </p:nvCxnSpPr>
        <p:spPr>
          <a:xfrm flipV="1">
            <a:off x="6577443" y="2735200"/>
            <a:ext cx="0" cy="657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419491" y="2174961"/>
            <a:ext cx="899062" cy="392305"/>
          </a:xfrm>
          <a:prstGeom prst="rect">
            <a:avLst/>
          </a:prstGeom>
          <a:solidFill>
            <a:srgbClr val="FFF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FW</a:t>
            </a:r>
            <a:endParaRPr lang="en-US" sz="2600" dirty="0">
              <a:solidFill>
                <a:schemeClr val="tx1"/>
              </a:solidFill>
            </a:endParaRPr>
          </a:p>
        </p:txBody>
      </p:sp>
      <p:cxnSp>
        <p:nvCxnSpPr>
          <p:cNvPr id="67" name="Straight Connector 66"/>
          <p:cNvCxnSpPr>
            <a:stCxn id="41" idx="6"/>
            <a:endCxn id="66" idx="1"/>
          </p:cNvCxnSpPr>
          <p:nvPr/>
        </p:nvCxnSpPr>
        <p:spPr>
          <a:xfrm flipV="1">
            <a:off x="6946499" y="2371114"/>
            <a:ext cx="472992" cy="24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839930" y="2184610"/>
            <a:ext cx="3005413" cy="1569660"/>
          </a:xfrm>
          <a:prstGeom prst="rect">
            <a:avLst/>
          </a:prstGeom>
          <a:noFill/>
        </p:spPr>
        <p:txBody>
          <a:bodyPr wrap="square" rtlCol="0">
            <a:spAutoFit/>
          </a:bodyPr>
          <a:lstStyle/>
          <a:p>
            <a:r>
              <a:rPr lang="en-US" sz="3200" b="1" dirty="0" smtClean="0"/>
              <a:t>Tenant isolation</a:t>
            </a:r>
            <a:r>
              <a:rPr lang="en-US" sz="3200" dirty="0" smtClean="0"/>
              <a:t>: </a:t>
            </a:r>
          </a:p>
          <a:p>
            <a:r>
              <a:rPr lang="en-US" sz="3200" dirty="0" smtClean="0"/>
              <a:t>No shared links </a:t>
            </a:r>
          </a:p>
          <a:p>
            <a:r>
              <a:rPr lang="en-US" sz="3200" dirty="0" smtClean="0"/>
              <a:t>(NP-complete) </a:t>
            </a:r>
            <a:endParaRPr lang="en-US" sz="3200" dirty="0"/>
          </a:p>
        </p:txBody>
      </p:sp>
      <p:sp>
        <p:nvSpPr>
          <p:cNvPr id="72" name="TextBox 71"/>
          <p:cNvSpPr txBox="1"/>
          <p:nvPr/>
        </p:nvSpPr>
        <p:spPr>
          <a:xfrm>
            <a:off x="8786996" y="4246669"/>
            <a:ext cx="3283084" cy="1077218"/>
          </a:xfrm>
          <a:prstGeom prst="rect">
            <a:avLst/>
          </a:prstGeom>
          <a:noFill/>
        </p:spPr>
        <p:txBody>
          <a:bodyPr wrap="square" rtlCol="0">
            <a:spAutoFit/>
          </a:bodyPr>
          <a:lstStyle/>
          <a:p>
            <a:r>
              <a:rPr lang="en-US" sz="3200" b="1" dirty="0" smtClean="0"/>
              <a:t>Traffic engineering</a:t>
            </a:r>
            <a:endParaRPr lang="en-US" sz="3200" b="1" dirty="0"/>
          </a:p>
        </p:txBody>
      </p:sp>
      <p:sp>
        <p:nvSpPr>
          <p:cNvPr id="3" name="Slide Number Placeholder 2"/>
          <p:cNvSpPr>
            <a:spLocks noGrp="1"/>
          </p:cNvSpPr>
          <p:nvPr>
            <p:ph type="sldNum" sz="quarter" idx="12"/>
          </p:nvPr>
        </p:nvSpPr>
        <p:spPr/>
        <p:txBody>
          <a:bodyPr/>
          <a:lstStyle/>
          <a:p>
            <a:fld id="{6113E31D-E2AB-40D1-8B51-AFA5AFEF393A}" type="slidenum">
              <a:rPr lang="en-US" smtClean="0"/>
              <a:t>9</a:t>
            </a:fld>
            <a:endParaRPr lang="en-US" dirty="0"/>
          </a:p>
        </p:txBody>
      </p:sp>
      <p:grpSp>
        <p:nvGrpSpPr>
          <p:cNvPr id="11" name="Group 10"/>
          <p:cNvGrpSpPr/>
          <p:nvPr/>
        </p:nvGrpSpPr>
        <p:grpSpPr>
          <a:xfrm>
            <a:off x="4210142" y="2727434"/>
            <a:ext cx="4220039" cy="2894048"/>
            <a:chOff x="4206844" y="2727434"/>
            <a:chExt cx="4220039" cy="2894048"/>
          </a:xfrm>
        </p:grpSpPr>
        <p:sp>
          <p:nvSpPr>
            <p:cNvPr id="7" name="Freeform 6"/>
            <p:cNvSpPr/>
            <p:nvPr/>
          </p:nvSpPr>
          <p:spPr>
            <a:xfrm>
              <a:off x="4206844" y="4045724"/>
              <a:ext cx="45719" cy="1575758"/>
            </a:xfrm>
            <a:custGeom>
              <a:avLst/>
              <a:gdLst>
                <a:gd name="connsiteX0" fmla="*/ 0 w 0"/>
                <a:gd name="connsiteY0" fmla="*/ 1434662 h 1434662"/>
                <a:gd name="connsiteX1" fmla="*/ 0 w 0"/>
                <a:gd name="connsiteY1" fmla="*/ 0 h 1434662"/>
              </a:gdLst>
              <a:ahLst/>
              <a:cxnLst>
                <a:cxn ang="0">
                  <a:pos x="connsiteX0" y="connsiteY0"/>
                </a:cxn>
                <a:cxn ang="0">
                  <a:pos x="connsiteX1" y="connsiteY1"/>
                </a:cxn>
              </a:cxnLst>
              <a:rect l="l" t="t" r="r" b="b"/>
              <a:pathLst>
                <a:path h="1434662">
                  <a:moveTo>
                    <a:pt x="0" y="1434662"/>
                  </a:moveTo>
                  <a:lnTo>
                    <a:pt x="0" y="0"/>
                  </a:lnTo>
                </a:path>
              </a:pathLst>
            </a:custGeom>
            <a:noFill/>
            <a:ln w="57150">
              <a:solidFill>
                <a:srgbClr val="92D050"/>
              </a:solidFill>
              <a:headEnd w="med" len="sm"/>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09393" y="2727434"/>
              <a:ext cx="2412124" cy="1324304"/>
            </a:xfrm>
            <a:custGeom>
              <a:avLst/>
              <a:gdLst>
                <a:gd name="connsiteX0" fmla="*/ 0 w 2412124"/>
                <a:gd name="connsiteY0" fmla="*/ 1324304 h 1324304"/>
                <a:gd name="connsiteX1" fmla="*/ 0 w 2412124"/>
                <a:gd name="connsiteY1" fmla="*/ 630621 h 1324304"/>
                <a:gd name="connsiteX2" fmla="*/ 2412124 w 2412124"/>
                <a:gd name="connsiteY2" fmla="*/ 0 h 1324304"/>
              </a:gdLst>
              <a:ahLst/>
              <a:cxnLst>
                <a:cxn ang="0">
                  <a:pos x="connsiteX0" y="connsiteY0"/>
                </a:cxn>
                <a:cxn ang="0">
                  <a:pos x="connsiteX1" y="connsiteY1"/>
                </a:cxn>
                <a:cxn ang="0">
                  <a:pos x="connsiteX2" y="connsiteY2"/>
                </a:cxn>
              </a:cxnLst>
              <a:rect l="l" t="t" r="r" b="b"/>
              <a:pathLst>
                <a:path w="2412124" h="1324304">
                  <a:moveTo>
                    <a:pt x="0" y="1324304"/>
                  </a:moveTo>
                  <a:lnTo>
                    <a:pt x="0" y="630621"/>
                  </a:lnTo>
                  <a:lnTo>
                    <a:pt x="2412124" y="0"/>
                  </a:lnTo>
                </a:path>
              </a:pathLst>
            </a:custGeom>
            <a:noFill/>
            <a:ln w="57150">
              <a:solidFill>
                <a:srgbClr val="92D050"/>
              </a:solidFill>
              <a:headEnd w="med" len="sm"/>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604907" y="2735036"/>
              <a:ext cx="1264475" cy="1379764"/>
            </a:xfrm>
            <a:custGeom>
              <a:avLst/>
              <a:gdLst>
                <a:gd name="connsiteX0" fmla="*/ 0 w 1264475"/>
                <a:gd name="connsiteY0" fmla="*/ 0 h 1379764"/>
                <a:gd name="connsiteX1" fmla="*/ 1264475 w 1264475"/>
                <a:gd name="connsiteY1" fmla="*/ 659328 h 1379764"/>
                <a:gd name="connsiteX2" fmla="*/ 1261011 w 1264475"/>
                <a:gd name="connsiteY2" fmla="*/ 1379764 h 1379764"/>
              </a:gdLst>
              <a:ahLst/>
              <a:cxnLst>
                <a:cxn ang="0">
                  <a:pos x="connsiteX0" y="connsiteY0"/>
                </a:cxn>
                <a:cxn ang="0">
                  <a:pos x="connsiteX1" y="connsiteY1"/>
                </a:cxn>
                <a:cxn ang="0">
                  <a:pos x="connsiteX2" y="connsiteY2"/>
                </a:cxn>
              </a:cxnLst>
              <a:rect l="l" t="t" r="r" b="b"/>
              <a:pathLst>
                <a:path w="1264475" h="1379764">
                  <a:moveTo>
                    <a:pt x="0" y="0"/>
                  </a:moveTo>
                  <a:lnTo>
                    <a:pt x="1264475" y="659328"/>
                  </a:lnTo>
                  <a:cubicBezTo>
                    <a:pt x="1263320" y="899473"/>
                    <a:pt x="1262166" y="1139619"/>
                    <a:pt x="1261011" y="1379764"/>
                  </a:cubicBezTo>
                </a:path>
              </a:pathLst>
            </a:custGeom>
            <a:noFill/>
            <a:ln w="57150">
              <a:solidFill>
                <a:srgbClr val="92D050"/>
              </a:solidFill>
              <a:headEnd w="med" len="sm"/>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9270747">
              <a:off x="7312955" y="4070380"/>
              <a:ext cx="1113928" cy="1403594"/>
            </a:xfrm>
            <a:custGeom>
              <a:avLst/>
              <a:gdLst>
                <a:gd name="connsiteX0" fmla="*/ 20782 w 20782"/>
                <a:gd name="connsiteY0" fmla="*/ 0 h 1496291"/>
                <a:gd name="connsiteX1" fmla="*/ 0 w 20782"/>
                <a:gd name="connsiteY1" fmla="*/ 1496291 h 1496291"/>
              </a:gdLst>
              <a:ahLst/>
              <a:cxnLst>
                <a:cxn ang="0">
                  <a:pos x="connsiteX0" y="connsiteY0"/>
                </a:cxn>
                <a:cxn ang="0">
                  <a:pos x="connsiteX1" y="connsiteY1"/>
                </a:cxn>
              </a:cxnLst>
              <a:rect l="l" t="t" r="r" b="b"/>
              <a:pathLst>
                <a:path w="20782" h="1496291">
                  <a:moveTo>
                    <a:pt x="20782" y="0"/>
                  </a:moveTo>
                  <a:lnTo>
                    <a:pt x="0" y="1496291"/>
                  </a:lnTo>
                </a:path>
              </a:pathLst>
            </a:custGeom>
            <a:noFill/>
            <a:ln w="57150">
              <a:solidFill>
                <a:srgbClr val="92D050"/>
              </a:solidFill>
              <a:headEnd w="med" len="sm"/>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5500577" y="4132521"/>
            <a:ext cx="7088" cy="1495646"/>
          </a:xfrm>
          <a:custGeom>
            <a:avLst/>
            <a:gdLst>
              <a:gd name="connsiteX0" fmla="*/ 0 w 7088"/>
              <a:gd name="connsiteY0" fmla="*/ 1495646 h 1495646"/>
              <a:gd name="connsiteX1" fmla="*/ 7088 w 7088"/>
              <a:gd name="connsiteY1" fmla="*/ 0 h 1495646"/>
            </a:gdLst>
            <a:ahLst/>
            <a:cxnLst>
              <a:cxn ang="0">
                <a:pos x="connsiteX0" y="connsiteY0"/>
              </a:cxn>
              <a:cxn ang="0">
                <a:pos x="connsiteX1" y="connsiteY1"/>
              </a:cxn>
            </a:cxnLst>
            <a:rect l="l" t="t" r="r" b="b"/>
            <a:pathLst>
              <a:path w="7088" h="1495646">
                <a:moveTo>
                  <a:pt x="0" y="1495646"/>
                </a:moveTo>
                <a:cubicBezTo>
                  <a:pt x="2363" y="997097"/>
                  <a:pt x="4725" y="498549"/>
                  <a:pt x="7088" y="0"/>
                </a:cubicBezTo>
              </a:path>
            </a:pathLst>
          </a:custGeom>
          <a:noFill/>
          <a:ln w="57150">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507665" y="2743200"/>
            <a:ext cx="1070344" cy="1339702"/>
          </a:xfrm>
          <a:custGeom>
            <a:avLst/>
            <a:gdLst>
              <a:gd name="connsiteX0" fmla="*/ 0 w 1070344"/>
              <a:gd name="connsiteY0" fmla="*/ 1339702 h 1339702"/>
              <a:gd name="connsiteX1" fmla="*/ 7088 w 1070344"/>
              <a:gd name="connsiteY1" fmla="*/ 652130 h 1339702"/>
              <a:gd name="connsiteX2" fmla="*/ 1070344 w 1070344"/>
              <a:gd name="connsiteY2" fmla="*/ 0 h 1339702"/>
            </a:gdLst>
            <a:ahLst/>
            <a:cxnLst>
              <a:cxn ang="0">
                <a:pos x="connsiteX0" y="connsiteY0"/>
              </a:cxn>
              <a:cxn ang="0">
                <a:pos x="connsiteX1" y="connsiteY1"/>
              </a:cxn>
              <a:cxn ang="0">
                <a:pos x="connsiteX2" y="connsiteY2"/>
              </a:cxn>
            </a:cxnLst>
            <a:rect l="l" t="t" r="r" b="b"/>
            <a:pathLst>
              <a:path w="1070344" h="1339702">
                <a:moveTo>
                  <a:pt x="0" y="1339702"/>
                </a:moveTo>
                <a:cubicBezTo>
                  <a:pt x="2363" y="1110511"/>
                  <a:pt x="4725" y="881321"/>
                  <a:pt x="7088" y="652130"/>
                </a:cubicBezTo>
                <a:lnTo>
                  <a:pt x="1070344" y="0"/>
                </a:lnTo>
              </a:path>
            </a:pathLst>
          </a:custGeom>
          <a:noFill/>
          <a:ln w="57150">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578009" y="2729023"/>
            <a:ext cx="7089" cy="1928037"/>
          </a:xfrm>
          <a:custGeom>
            <a:avLst/>
            <a:gdLst>
              <a:gd name="connsiteX0" fmla="*/ 7089 w 7089"/>
              <a:gd name="connsiteY0" fmla="*/ 0 h 1928037"/>
              <a:gd name="connsiteX1" fmla="*/ 0 w 7089"/>
              <a:gd name="connsiteY1" fmla="*/ 1928037 h 1928037"/>
            </a:gdLst>
            <a:ahLst/>
            <a:cxnLst>
              <a:cxn ang="0">
                <a:pos x="connsiteX0" y="connsiteY0"/>
              </a:cxn>
              <a:cxn ang="0">
                <a:pos x="connsiteX1" y="connsiteY1"/>
              </a:cxn>
            </a:cxnLst>
            <a:rect l="l" t="t" r="r" b="b"/>
            <a:pathLst>
              <a:path w="7089" h="1928037">
                <a:moveTo>
                  <a:pt x="7089" y="0"/>
                </a:moveTo>
                <a:lnTo>
                  <a:pt x="0" y="1928037"/>
                </a:lnTo>
              </a:path>
            </a:pathLst>
          </a:custGeom>
          <a:noFill/>
          <a:ln w="57150">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578009" y="4664149"/>
            <a:ext cx="7089" cy="964018"/>
          </a:xfrm>
          <a:custGeom>
            <a:avLst/>
            <a:gdLst>
              <a:gd name="connsiteX0" fmla="*/ 0 w 7089"/>
              <a:gd name="connsiteY0" fmla="*/ 0 h 964018"/>
              <a:gd name="connsiteX1" fmla="*/ 7089 w 7089"/>
              <a:gd name="connsiteY1" fmla="*/ 964018 h 964018"/>
            </a:gdLst>
            <a:ahLst/>
            <a:cxnLst>
              <a:cxn ang="0">
                <a:pos x="connsiteX0" y="connsiteY0"/>
              </a:cxn>
              <a:cxn ang="0">
                <a:pos x="connsiteX1" y="connsiteY1"/>
              </a:cxn>
            </a:cxnLst>
            <a:rect l="l" t="t" r="r" b="b"/>
            <a:pathLst>
              <a:path w="7089" h="964018">
                <a:moveTo>
                  <a:pt x="0" y="0"/>
                </a:moveTo>
                <a:lnTo>
                  <a:pt x="7089" y="964018"/>
                </a:lnTo>
              </a:path>
            </a:pathLst>
          </a:custGeom>
          <a:noFill/>
          <a:ln w="57150">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619018" y="2377440"/>
            <a:ext cx="796766" cy="356616"/>
          </a:xfrm>
          <a:custGeom>
            <a:avLst/>
            <a:gdLst>
              <a:gd name="connsiteX0" fmla="*/ 796766 w 796766"/>
              <a:gd name="connsiteY0" fmla="*/ 0 h 356616"/>
              <a:gd name="connsiteX1" fmla="*/ 458438 w 796766"/>
              <a:gd name="connsiteY1" fmla="*/ 292608 h 356616"/>
              <a:gd name="connsiteX2" fmla="*/ 10382 w 796766"/>
              <a:gd name="connsiteY2" fmla="*/ 356616 h 356616"/>
            </a:gdLst>
            <a:ahLst/>
            <a:cxnLst>
              <a:cxn ang="0">
                <a:pos x="connsiteX0" y="connsiteY0"/>
              </a:cxn>
              <a:cxn ang="0">
                <a:pos x="connsiteX1" y="connsiteY1"/>
              </a:cxn>
              <a:cxn ang="0">
                <a:pos x="connsiteX2" y="connsiteY2"/>
              </a:cxn>
            </a:cxnLst>
            <a:rect l="l" t="t" r="r" b="b"/>
            <a:pathLst>
              <a:path w="796766" h="356616">
                <a:moveTo>
                  <a:pt x="796766" y="0"/>
                </a:moveTo>
                <a:cubicBezTo>
                  <a:pt x="693134" y="116586"/>
                  <a:pt x="589502" y="233172"/>
                  <a:pt x="458438" y="292608"/>
                </a:cubicBezTo>
                <a:cubicBezTo>
                  <a:pt x="327374" y="352044"/>
                  <a:pt x="-68866" y="336804"/>
                  <a:pt x="10382" y="356616"/>
                </a:cubicBezTo>
              </a:path>
            </a:pathLst>
          </a:custGeom>
          <a:noFill/>
          <a:ln w="41275">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1" name="Freeform 20"/>
          <p:cNvSpPr/>
          <p:nvPr/>
        </p:nvSpPr>
        <p:spPr>
          <a:xfrm>
            <a:off x="6622793" y="2267816"/>
            <a:ext cx="792832" cy="443671"/>
          </a:xfrm>
          <a:custGeom>
            <a:avLst/>
            <a:gdLst>
              <a:gd name="connsiteX0" fmla="*/ 0 w 792832"/>
              <a:gd name="connsiteY0" fmla="*/ 443671 h 443671"/>
              <a:gd name="connsiteX1" fmla="*/ 412273 w 792832"/>
              <a:gd name="connsiteY1" fmla="*/ 15541 h 443671"/>
              <a:gd name="connsiteX2" fmla="*/ 792832 w 792832"/>
              <a:gd name="connsiteY2" fmla="*/ 89539 h 443671"/>
            </a:gdLst>
            <a:ahLst/>
            <a:cxnLst>
              <a:cxn ang="0">
                <a:pos x="connsiteX0" y="connsiteY0"/>
              </a:cxn>
              <a:cxn ang="0">
                <a:pos x="connsiteX1" y="connsiteY1"/>
              </a:cxn>
              <a:cxn ang="0">
                <a:pos x="connsiteX2" y="connsiteY2"/>
              </a:cxn>
            </a:cxnLst>
            <a:rect l="l" t="t" r="r" b="b"/>
            <a:pathLst>
              <a:path w="792832" h="443671">
                <a:moveTo>
                  <a:pt x="0" y="443671"/>
                </a:moveTo>
                <a:cubicBezTo>
                  <a:pt x="140067" y="259117"/>
                  <a:pt x="280134" y="74563"/>
                  <a:pt x="412273" y="15541"/>
                </a:cubicBezTo>
                <a:cubicBezTo>
                  <a:pt x="544412" y="-43481"/>
                  <a:pt x="728525" y="84253"/>
                  <a:pt x="792832" y="89539"/>
                </a:cubicBezTo>
              </a:path>
            </a:pathLst>
          </a:custGeom>
          <a:noFill/>
          <a:ln w="41275">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207565" y="4088296"/>
            <a:ext cx="1305339" cy="1504121"/>
          </a:xfrm>
          <a:custGeom>
            <a:avLst/>
            <a:gdLst>
              <a:gd name="connsiteX0" fmla="*/ 1298713 w 1305339"/>
              <a:gd name="connsiteY0" fmla="*/ 1504121 h 1504121"/>
              <a:gd name="connsiteX1" fmla="*/ 1305339 w 1305339"/>
              <a:gd name="connsiteY1" fmla="*/ 556591 h 1504121"/>
              <a:gd name="connsiteX2" fmla="*/ 0 w 1305339"/>
              <a:gd name="connsiteY2" fmla="*/ 0 h 1504121"/>
            </a:gdLst>
            <a:ahLst/>
            <a:cxnLst>
              <a:cxn ang="0">
                <a:pos x="connsiteX0" y="connsiteY0"/>
              </a:cxn>
              <a:cxn ang="0">
                <a:pos x="connsiteX1" y="connsiteY1"/>
              </a:cxn>
              <a:cxn ang="0">
                <a:pos x="connsiteX2" y="connsiteY2"/>
              </a:cxn>
            </a:cxnLst>
            <a:rect l="l" t="t" r="r" b="b"/>
            <a:pathLst>
              <a:path w="1305339" h="1504121">
                <a:moveTo>
                  <a:pt x="1298713" y="1504121"/>
                </a:moveTo>
                <a:cubicBezTo>
                  <a:pt x="1300922" y="1188278"/>
                  <a:pt x="1303130" y="872434"/>
                  <a:pt x="1305339" y="556591"/>
                </a:cubicBezTo>
                <a:lnTo>
                  <a:pt x="0" y="0"/>
                </a:lnTo>
              </a:path>
            </a:pathLst>
          </a:custGeom>
          <a:noFill/>
          <a:ln w="57150">
            <a:solidFill>
              <a:srgbClr val="00B0F0"/>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250837" y="2753322"/>
            <a:ext cx="2412124" cy="1324304"/>
          </a:xfrm>
          <a:custGeom>
            <a:avLst/>
            <a:gdLst>
              <a:gd name="connsiteX0" fmla="*/ 0 w 2412124"/>
              <a:gd name="connsiteY0" fmla="*/ 1324304 h 1324304"/>
              <a:gd name="connsiteX1" fmla="*/ 0 w 2412124"/>
              <a:gd name="connsiteY1" fmla="*/ 630621 h 1324304"/>
              <a:gd name="connsiteX2" fmla="*/ 2412124 w 2412124"/>
              <a:gd name="connsiteY2" fmla="*/ 0 h 1324304"/>
            </a:gdLst>
            <a:ahLst/>
            <a:cxnLst>
              <a:cxn ang="0">
                <a:pos x="connsiteX0" y="connsiteY0"/>
              </a:cxn>
              <a:cxn ang="0">
                <a:pos x="connsiteX1" y="connsiteY1"/>
              </a:cxn>
              <a:cxn ang="0">
                <a:pos x="connsiteX2" y="connsiteY2"/>
              </a:cxn>
            </a:cxnLst>
            <a:rect l="l" t="t" r="r" b="b"/>
            <a:pathLst>
              <a:path w="2412124" h="1324304">
                <a:moveTo>
                  <a:pt x="0" y="1324304"/>
                </a:moveTo>
                <a:lnTo>
                  <a:pt x="0" y="630621"/>
                </a:lnTo>
                <a:lnTo>
                  <a:pt x="2412124" y="0"/>
                </a:lnTo>
              </a:path>
            </a:pathLst>
          </a:custGeom>
          <a:noFill/>
          <a:ln w="57150">
            <a:solidFill>
              <a:srgbClr val="00B0F0"/>
            </a:solidFill>
            <a:headEnd w="med" len="sm"/>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24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89" grpId="0"/>
      <p:bldP spid="58" grpId="1" animBg="1"/>
      <p:bldP spid="59" grpId="1" animBg="1"/>
      <p:bldP spid="63" grpId="0"/>
      <p:bldP spid="87" grpId="0"/>
      <p:bldP spid="72" grpId="0"/>
      <p:bldP spid="12" grpId="0" animBg="1"/>
      <p:bldP spid="13" grpId="0" animBg="1"/>
      <p:bldP spid="14" grpId="0" animBg="1"/>
      <p:bldP spid="15" grpId="0" animBg="1"/>
      <p:bldP spid="20" grpId="0" animBg="1"/>
      <p:bldP spid="21" grpId="0" animBg="1"/>
      <p:bldP spid="23" grpId="0" animBg="1"/>
      <p:bldP spid="23" grpId="1" animBg="1"/>
      <p:bldP spid="69" grpId="0" animBg="1"/>
      <p:bldP spid="69" grpId="1"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36813</TotalTime>
  <Words>4553</Words>
  <Application>Microsoft Macintosh PowerPoint</Application>
  <PresentationFormat>Widescreen</PresentationFormat>
  <Paragraphs>729</Paragraphs>
  <Slides>48</Slides>
  <Notes>44</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Calibri Light</vt:lpstr>
      <vt:lpstr>Cambria Math</vt:lpstr>
      <vt:lpstr>Courier</vt:lpstr>
      <vt:lpstr>Wingdings</vt:lpstr>
      <vt:lpstr>Retrospect</vt:lpstr>
      <vt:lpstr>PowerPoint Presentation</vt:lpstr>
      <vt:lpstr>PowerPoint Presentation</vt:lpstr>
      <vt:lpstr>Tenant Network Policies</vt:lpstr>
      <vt:lpstr>Cloud Network Policies</vt:lpstr>
      <vt:lpstr>Software-defined Networks</vt:lpstr>
      <vt:lpstr>State of the Art</vt:lpstr>
      <vt:lpstr>PowerPoint Presentation</vt:lpstr>
      <vt:lpstr>Outline of the Talk</vt:lpstr>
      <vt:lpstr>Genesis Policy Support</vt:lpstr>
      <vt:lpstr>Synthesis Approach </vt:lpstr>
      <vt:lpstr>Semantics of (Fwd, Reach) </vt:lpstr>
      <vt:lpstr>Reachability Constraints</vt:lpstr>
      <vt:lpstr>Policy Constraints</vt:lpstr>
      <vt:lpstr>THE END?</vt:lpstr>
      <vt:lpstr>Baseline Synthesis Evaluation Setup</vt:lpstr>
      <vt:lpstr>Baseline Synthesis Evaluation</vt:lpstr>
      <vt:lpstr>Scaling to Large Workloads</vt:lpstr>
      <vt:lpstr>Tactics: Motivation</vt:lpstr>
      <vt:lpstr>Tactics: Examples</vt:lpstr>
      <vt:lpstr>Tactics: Constraint Reduction</vt:lpstr>
      <vt:lpstr>Tactics: Properties</vt:lpstr>
      <vt:lpstr>Tactics: Evaluation</vt:lpstr>
      <vt:lpstr>Divide-and-Conquer: Policy Graph Components</vt:lpstr>
      <vt:lpstr>Divide-and-Conquer Synthesis</vt:lpstr>
      <vt:lpstr>Outline of the Talk</vt:lpstr>
      <vt:lpstr>Genesis Extensions</vt:lpstr>
      <vt:lpstr>Network Resilience</vt:lpstr>
      <vt:lpstr>Policy-compliant Resiliency</vt:lpstr>
      <vt:lpstr>Minimal Reactive Network Repair</vt:lpstr>
      <vt:lpstr>Network Repair Evaluation</vt:lpstr>
      <vt:lpstr>PowerPoint Presentation</vt:lpstr>
      <vt:lpstr>Valid Path Constraints</vt:lpstr>
      <vt:lpstr>Synthesis Algorithm</vt:lpstr>
      <vt:lpstr>Reachability Constraints</vt:lpstr>
      <vt:lpstr>Unicast Forwarding?</vt:lpstr>
      <vt:lpstr>Waypoint Constraints</vt:lpstr>
      <vt:lpstr>Unicast Constraints</vt:lpstr>
      <vt:lpstr>Isolation Constraints</vt:lpstr>
      <vt:lpstr>Link Capacity Constraints</vt:lpstr>
      <vt:lpstr>Restricted Tactic Syntax</vt:lpstr>
      <vt:lpstr>Tactic Synthesis Algorithm</vt:lpstr>
      <vt:lpstr>Tactic Synthesis Algorithm</vt:lpstr>
      <vt:lpstr>Tactic Synthesis Algorithm</vt:lpstr>
      <vt:lpstr>PowerPoint Presentation</vt:lpstr>
      <vt:lpstr>Tactics</vt:lpstr>
      <vt:lpstr>Synthesis Procedure</vt:lpstr>
      <vt:lpstr>Recovery Mechanisms </vt:lpstr>
      <vt:lpstr>Recovery Mechanisms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Switch Table Synthesis for Policy Enforcement in Multi-Tenant Networks </dc:title>
  <dc:subject/>
  <dc:creator>SANKARARAM KAUSIK SUBRAMANIAN</dc:creator>
  <cp:keywords/>
  <dc:description/>
  <cp:lastModifiedBy>Kausik Subramanian</cp:lastModifiedBy>
  <cp:revision>669</cp:revision>
  <cp:lastPrinted>2017-01-05T15:55:23Z</cp:lastPrinted>
  <dcterms:created xsi:type="dcterms:W3CDTF">2016-02-13T07:13:34Z</dcterms:created>
  <dcterms:modified xsi:type="dcterms:W3CDTF">2017-03-14T02:55:12Z</dcterms:modified>
  <cp:category/>
</cp:coreProperties>
</file>